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E24870-5B8C-4431-B16E-F5F9C4BF55E9}" v="2" dt="2025-07-24T04:40:04.2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1" d="100"/>
          <a:sy n="51" d="100"/>
        </p:scale>
        <p:origin x="125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iwo Ayeni" userId="3c315530817a4e8e" providerId="LiveId" clId="{69E24870-5B8C-4431-B16E-F5F9C4BF55E9}"/>
    <pc:docChg chg="modSld">
      <pc:chgData name="Taiwo Ayeni" userId="3c315530817a4e8e" providerId="LiveId" clId="{69E24870-5B8C-4431-B16E-F5F9C4BF55E9}" dt="2025-07-24T04:40:04.199" v="1" actId="12269"/>
      <pc:docMkLst>
        <pc:docMk/>
      </pc:docMkLst>
      <pc:sldChg chg="modSp">
        <pc:chgData name="Taiwo Ayeni" userId="3c315530817a4e8e" providerId="LiveId" clId="{69E24870-5B8C-4431-B16E-F5F9C4BF55E9}" dt="2025-07-24T04:39:31.988" v="0" actId="12269"/>
        <pc:sldMkLst>
          <pc:docMk/>
          <pc:sldMk cId="4023406240" sldId="264"/>
        </pc:sldMkLst>
        <pc:graphicFrameChg chg="mod">
          <ac:chgData name="Taiwo Ayeni" userId="3c315530817a4e8e" providerId="LiveId" clId="{69E24870-5B8C-4431-B16E-F5F9C4BF55E9}" dt="2025-07-24T04:39:31.988" v="0" actId="12269"/>
          <ac:graphicFrameMkLst>
            <pc:docMk/>
            <pc:sldMk cId="4023406240" sldId="264"/>
            <ac:graphicFrameMk id="5" creationId="{C3BEFC3C-28F9-C1C3-DFEC-E798EEDC4356}"/>
          </ac:graphicFrameMkLst>
        </pc:graphicFrameChg>
      </pc:sldChg>
      <pc:sldChg chg="modSp">
        <pc:chgData name="Taiwo Ayeni" userId="3c315530817a4e8e" providerId="LiveId" clId="{69E24870-5B8C-4431-B16E-F5F9C4BF55E9}" dt="2025-07-24T04:40:04.199" v="1" actId="12269"/>
        <pc:sldMkLst>
          <pc:docMk/>
          <pc:sldMk cId="3174826561" sldId="265"/>
        </pc:sldMkLst>
        <pc:graphicFrameChg chg="mod">
          <ac:chgData name="Taiwo Ayeni" userId="3c315530817a4e8e" providerId="LiveId" clId="{69E24870-5B8C-4431-B16E-F5F9C4BF55E9}" dt="2025-07-24T04:40:04.199" v="1" actId="12269"/>
          <ac:graphicFrameMkLst>
            <pc:docMk/>
            <pc:sldMk cId="3174826561" sldId="265"/>
            <ac:graphicFrameMk id="15" creationId="{CFCD8A76-5E8C-A445-EA6C-FD9F3B7DA4FA}"/>
          </ac:graphicFrameMkLst>
        </pc:graphicFrameChg>
      </pc:sldChg>
    </pc:docChg>
  </pc:docChgLst>
</pc:chgInfo>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5.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5.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FAEE7C-2120-446E-9392-D6533C8083DC}" type="doc">
      <dgm:prSet loTypeId="urn:microsoft.com/office/officeart/2005/8/layout/vProcess5" loCatId="process" qsTypeId="urn:microsoft.com/office/officeart/2005/8/quickstyle/3d2" qsCatId="3D" csTypeId="urn:microsoft.com/office/officeart/2005/8/colors/colorful1" csCatId="colorful"/>
      <dgm:spPr/>
      <dgm:t>
        <a:bodyPr/>
        <a:lstStyle/>
        <a:p>
          <a:endParaRPr lang="en-US"/>
        </a:p>
      </dgm:t>
    </dgm:pt>
    <dgm:pt modelId="{1DD10EE5-1C69-4E9D-B5DD-22CFB1920249}">
      <dgm:prSet/>
      <dgm:spPr/>
      <dgm:t>
        <a:bodyPr/>
        <a:lstStyle/>
        <a:p>
          <a:r>
            <a:rPr lang="en-GB" b="1" dirty="0"/>
            <a:t>537M+ adults affected globally; half undiagnosed (IDF, 2023)</a:t>
          </a:r>
          <a:endParaRPr lang="en-US" b="1" dirty="0"/>
        </a:p>
      </dgm:t>
    </dgm:pt>
    <dgm:pt modelId="{9F018EC8-F51B-4709-8AEE-6D04F882EA29}" type="parTrans" cxnId="{5701ECFD-AC9F-4FB1-9728-63DEA5007907}">
      <dgm:prSet/>
      <dgm:spPr/>
      <dgm:t>
        <a:bodyPr/>
        <a:lstStyle/>
        <a:p>
          <a:endParaRPr lang="en-US"/>
        </a:p>
      </dgm:t>
    </dgm:pt>
    <dgm:pt modelId="{C05DD9ED-079C-4F07-B644-FB9CC774E6E7}" type="sibTrans" cxnId="{5701ECFD-AC9F-4FB1-9728-63DEA5007907}">
      <dgm:prSet/>
      <dgm:spPr/>
      <dgm:t>
        <a:bodyPr/>
        <a:lstStyle/>
        <a:p>
          <a:endParaRPr lang="en-US"/>
        </a:p>
      </dgm:t>
    </dgm:pt>
    <dgm:pt modelId="{7C4BAC94-0A33-48BF-9C0D-C1CAB931474D}">
      <dgm:prSet/>
      <dgm:spPr/>
      <dgm:t>
        <a:bodyPr/>
        <a:lstStyle/>
        <a:p>
          <a:r>
            <a:rPr lang="en-GB" b="1"/>
            <a:t>Sub-Saharan Africa to see 141% increase by 2040 (Pastakia et al., 2017)</a:t>
          </a:r>
          <a:endParaRPr lang="en-US" b="1"/>
        </a:p>
      </dgm:t>
    </dgm:pt>
    <dgm:pt modelId="{4F9D8C6C-643C-4C04-9D0D-607AC586A8F4}" type="parTrans" cxnId="{71D8A86A-77B9-40CF-8524-EE1627FAFF03}">
      <dgm:prSet/>
      <dgm:spPr/>
      <dgm:t>
        <a:bodyPr/>
        <a:lstStyle/>
        <a:p>
          <a:endParaRPr lang="en-US"/>
        </a:p>
      </dgm:t>
    </dgm:pt>
    <dgm:pt modelId="{CF26B802-10F5-4044-8C43-C065AC2F29BA}" type="sibTrans" cxnId="{71D8A86A-77B9-40CF-8524-EE1627FAFF03}">
      <dgm:prSet/>
      <dgm:spPr/>
      <dgm:t>
        <a:bodyPr/>
        <a:lstStyle/>
        <a:p>
          <a:endParaRPr lang="en-US"/>
        </a:p>
      </dgm:t>
    </dgm:pt>
    <dgm:pt modelId="{2DAD0D32-86B6-4C58-8C55-F1A968D166E8}">
      <dgm:prSet/>
      <dgm:spPr/>
      <dgm:t>
        <a:bodyPr/>
        <a:lstStyle/>
        <a:p>
          <a:r>
            <a:rPr lang="en-GB" b="1"/>
            <a:t>Nigeria: ~5.8% prevalence; ~60% undiagnosed (Uloko et al., 2018; Dahiru et al., 2016)</a:t>
          </a:r>
          <a:endParaRPr lang="en-US" b="1"/>
        </a:p>
      </dgm:t>
    </dgm:pt>
    <dgm:pt modelId="{9272100B-5392-4D34-A5FF-D831F703D526}" type="parTrans" cxnId="{807DAE8B-ED33-4982-940E-0E7D315FCC6A}">
      <dgm:prSet/>
      <dgm:spPr/>
      <dgm:t>
        <a:bodyPr/>
        <a:lstStyle/>
        <a:p>
          <a:endParaRPr lang="en-US"/>
        </a:p>
      </dgm:t>
    </dgm:pt>
    <dgm:pt modelId="{32F88FBE-3266-4E88-A0F6-485D40D9BF25}" type="sibTrans" cxnId="{807DAE8B-ED33-4982-940E-0E7D315FCC6A}">
      <dgm:prSet/>
      <dgm:spPr/>
      <dgm:t>
        <a:bodyPr/>
        <a:lstStyle/>
        <a:p>
          <a:endParaRPr lang="en-US"/>
        </a:p>
      </dgm:t>
    </dgm:pt>
    <dgm:pt modelId="{AB46A295-62AD-40A2-B2A9-A64960B1B312}">
      <dgm:prSet/>
      <dgm:spPr/>
      <dgm:t>
        <a:bodyPr/>
        <a:lstStyle/>
        <a:p>
          <a:r>
            <a:rPr lang="en-GB" b="1" dirty="0"/>
            <a:t>Diagnostics are costly and limited in many LMICs (Mendis et al., 2012)</a:t>
          </a:r>
          <a:endParaRPr lang="en-US" b="1" dirty="0"/>
        </a:p>
      </dgm:t>
    </dgm:pt>
    <dgm:pt modelId="{AD6E1185-36CD-4E96-B143-3BF2350AFE60}" type="parTrans" cxnId="{3462AF76-F741-42EE-95EF-8B8F8662C4C5}">
      <dgm:prSet/>
      <dgm:spPr/>
      <dgm:t>
        <a:bodyPr/>
        <a:lstStyle/>
        <a:p>
          <a:endParaRPr lang="en-US"/>
        </a:p>
      </dgm:t>
    </dgm:pt>
    <dgm:pt modelId="{E5ABE29D-DB36-4521-8E2D-D7F3B81FA9B4}" type="sibTrans" cxnId="{3462AF76-F741-42EE-95EF-8B8F8662C4C5}">
      <dgm:prSet/>
      <dgm:spPr/>
      <dgm:t>
        <a:bodyPr/>
        <a:lstStyle/>
        <a:p>
          <a:endParaRPr lang="en-US"/>
        </a:p>
      </dgm:t>
    </dgm:pt>
    <dgm:pt modelId="{2B612135-B981-4F54-9393-DC90A01D2C66}" type="pres">
      <dgm:prSet presAssocID="{09FAEE7C-2120-446E-9392-D6533C8083DC}" presName="outerComposite" presStyleCnt="0">
        <dgm:presLayoutVars>
          <dgm:chMax val="5"/>
          <dgm:dir/>
          <dgm:resizeHandles val="exact"/>
        </dgm:presLayoutVars>
      </dgm:prSet>
      <dgm:spPr/>
    </dgm:pt>
    <dgm:pt modelId="{FF8863CC-BD2B-4A12-85AE-4CC8403AF819}" type="pres">
      <dgm:prSet presAssocID="{09FAEE7C-2120-446E-9392-D6533C8083DC}" presName="dummyMaxCanvas" presStyleCnt="0">
        <dgm:presLayoutVars/>
      </dgm:prSet>
      <dgm:spPr/>
    </dgm:pt>
    <dgm:pt modelId="{F5EBCC29-D51E-4540-AE33-005C1D437AC0}" type="pres">
      <dgm:prSet presAssocID="{09FAEE7C-2120-446E-9392-D6533C8083DC}" presName="FourNodes_1" presStyleLbl="node1" presStyleIdx="0" presStyleCnt="4">
        <dgm:presLayoutVars>
          <dgm:bulletEnabled val="1"/>
        </dgm:presLayoutVars>
      </dgm:prSet>
      <dgm:spPr/>
    </dgm:pt>
    <dgm:pt modelId="{0AEC1E99-0E01-4FF6-9A38-A99026EE7766}" type="pres">
      <dgm:prSet presAssocID="{09FAEE7C-2120-446E-9392-D6533C8083DC}" presName="FourNodes_2" presStyleLbl="node1" presStyleIdx="1" presStyleCnt="4">
        <dgm:presLayoutVars>
          <dgm:bulletEnabled val="1"/>
        </dgm:presLayoutVars>
      </dgm:prSet>
      <dgm:spPr/>
    </dgm:pt>
    <dgm:pt modelId="{E24B7890-A844-4CA2-93A9-D63E31F683C4}" type="pres">
      <dgm:prSet presAssocID="{09FAEE7C-2120-446E-9392-D6533C8083DC}" presName="FourNodes_3" presStyleLbl="node1" presStyleIdx="2" presStyleCnt="4">
        <dgm:presLayoutVars>
          <dgm:bulletEnabled val="1"/>
        </dgm:presLayoutVars>
      </dgm:prSet>
      <dgm:spPr/>
    </dgm:pt>
    <dgm:pt modelId="{F41455F0-BECA-4479-B073-C5B2A9218FD4}" type="pres">
      <dgm:prSet presAssocID="{09FAEE7C-2120-446E-9392-D6533C8083DC}" presName="FourNodes_4" presStyleLbl="node1" presStyleIdx="3" presStyleCnt="4">
        <dgm:presLayoutVars>
          <dgm:bulletEnabled val="1"/>
        </dgm:presLayoutVars>
      </dgm:prSet>
      <dgm:spPr/>
    </dgm:pt>
    <dgm:pt modelId="{74CAF8EA-C053-4071-BBF4-4D3C2E69A951}" type="pres">
      <dgm:prSet presAssocID="{09FAEE7C-2120-446E-9392-D6533C8083DC}" presName="FourConn_1-2" presStyleLbl="fgAccFollowNode1" presStyleIdx="0" presStyleCnt="3">
        <dgm:presLayoutVars>
          <dgm:bulletEnabled val="1"/>
        </dgm:presLayoutVars>
      </dgm:prSet>
      <dgm:spPr/>
    </dgm:pt>
    <dgm:pt modelId="{EDCC237D-7848-4D8A-B7B9-C9274A670C57}" type="pres">
      <dgm:prSet presAssocID="{09FAEE7C-2120-446E-9392-D6533C8083DC}" presName="FourConn_2-3" presStyleLbl="fgAccFollowNode1" presStyleIdx="1" presStyleCnt="3">
        <dgm:presLayoutVars>
          <dgm:bulletEnabled val="1"/>
        </dgm:presLayoutVars>
      </dgm:prSet>
      <dgm:spPr/>
    </dgm:pt>
    <dgm:pt modelId="{969CE4E4-57C2-4B98-9519-701071EAD4A8}" type="pres">
      <dgm:prSet presAssocID="{09FAEE7C-2120-446E-9392-D6533C8083DC}" presName="FourConn_3-4" presStyleLbl="fgAccFollowNode1" presStyleIdx="2" presStyleCnt="3">
        <dgm:presLayoutVars>
          <dgm:bulletEnabled val="1"/>
        </dgm:presLayoutVars>
      </dgm:prSet>
      <dgm:spPr/>
    </dgm:pt>
    <dgm:pt modelId="{46AF8986-552A-4600-800D-1BFDA225AA62}" type="pres">
      <dgm:prSet presAssocID="{09FAEE7C-2120-446E-9392-D6533C8083DC}" presName="FourNodes_1_text" presStyleLbl="node1" presStyleIdx="3" presStyleCnt="4">
        <dgm:presLayoutVars>
          <dgm:bulletEnabled val="1"/>
        </dgm:presLayoutVars>
      </dgm:prSet>
      <dgm:spPr/>
    </dgm:pt>
    <dgm:pt modelId="{46CF23D2-CAE1-43DA-8BCA-CD817E4FF3A9}" type="pres">
      <dgm:prSet presAssocID="{09FAEE7C-2120-446E-9392-D6533C8083DC}" presName="FourNodes_2_text" presStyleLbl="node1" presStyleIdx="3" presStyleCnt="4">
        <dgm:presLayoutVars>
          <dgm:bulletEnabled val="1"/>
        </dgm:presLayoutVars>
      </dgm:prSet>
      <dgm:spPr/>
    </dgm:pt>
    <dgm:pt modelId="{74B8186C-4FD8-4CCB-9CAA-6E12F2437ADF}" type="pres">
      <dgm:prSet presAssocID="{09FAEE7C-2120-446E-9392-D6533C8083DC}" presName="FourNodes_3_text" presStyleLbl="node1" presStyleIdx="3" presStyleCnt="4">
        <dgm:presLayoutVars>
          <dgm:bulletEnabled val="1"/>
        </dgm:presLayoutVars>
      </dgm:prSet>
      <dgm:spPr/>
    </dgm:pt>
    <dgm:pt modelId="{46D8A27C-8949-4778-BAB2-997A5A7898A4}" type="pres">
      <dgm:prSet presAssocID="{09FAEE7C-2120-446E-9392-D6533C8083DC}" presName="FourNodes_4_text" presStyleLbl="node1" presStyleIdx="3" presStyleCnt="4">
        <dgm:presLayoutVars>
          <dgm:bulletEnabled val="1"/>
        </dgm:presLayoutVars>
      </dgm:prSet>
      <dgm:spPr/>
    </dgm:pt>
  </dgm:ptLst>
  <dgm:cxnLst>
    <dgm:cxn modelId="{FFD21E02-9355-40D8-A9D1-D4A247C7AC12}" type="presOf" srcId="{7C4BAC94-0A33-48BF-9C0D-C1CAB931474D}" destId="{0AEC1E99-0E01-4FF6-9A38-A99026EE7766}" srcOrd="0" destOrd="0" presId="urn:microsoft.com/office/officeart/2005/8/layout/vProcess5"/>
    <dgm:cxn modelId="{964DAA05-8D77-41FD-8DDE-D21E2F31A3F7}" type="presOf" srcId="{AB46A295-62AD-40A2-B2A9-A64960B1B312}" destId="{F41455F0-BECA-4479-B073-C5B2A9218FD4}" srcOrd="0" destOrd="0" presId="urn:microsoft.com/office/officeart/2005/8/layout/vProcess5"/>
    <dgm:cxn modelId="{6A76061A-565E-44B1-9106-2AACEB8355A1}" type="presOf" srcId="{CF26B802-10F5-4044-8C43-C065AC2F29BA}" destId="{EDCC237D-7848-4D8A-B7B9-C9274A670C57}" srcOrd="0" destOrd="0" presId="urn:microsoft.com/office/officeart/2005/8/layout/vProcess5"/>
    <dgm:cxn modelId="{4D52EA32-528E-4484-8CE8-D742E02A83CC}" type="presOf" srcId="{2DAD0D32-86B6-4C58-8C55-F1A968D166E8}" destId="{74B8186C-4FD8-4CCB-9CAA-6E12F2437ADF}" srcOrd="1" destOrd="0" presId="urn:microsoft.com/office/officeart/2005/8/layout/vProcess5"/>
    <dgm:cxn modelId="{982DF663-CDD7-4DEA-B81C-049BBAC7605F}" type="presOf" srcId="{C05DD9ED-079C-4F07-B644-FB9CC774E6E7}" destId="{74CAF8EA-C053-4071-BBF4-4D3C2E69A951}" srcOrd="0" destOrd="0" presId="urn:microsoft.com/office/officeart/2005/8/layout/vProcess5"/>
    <dgm:cxn modelId="{71D8A86A-77B9-40CF-8524-EE1627FAFF03}" srcId="{09FAEE7C-2120-446E-9392-D6533C8083DC}" destId="{7C4BAC94-0A33-48BF-9C0D-C1CAB931474D}" srcOrd="1" destOrd="0" parTransId="{4F9D8C6C-643C-4C04-9D0D-607AC586A8F4}" sibTransId="{CF26B802-10F5-4044-8C43-C065AC2F29BA}"/>
    <dgm:cxn modelId="{2551016F-8932-43B8-9A56-285C0126F8E2}" type="presOf" srcId="{1DD10EE5-1C69-4E9D-B5DD-22CFB1920249}" destId="{F5EBCC29-D51E-4540-AE33-005C1D437AC0}" srcOrd="0" destOrd="0" presId="urn:microsoft.com/office/officeart/2005/8/layout/vProcess5"/>
    <dgm:cxn modelId="{B3837C71-C025-494C-97CE-8956332D4ADB}" type="presOf" srcId="{2DAD0D32-86B6-4C58-8C55-F1A968D166E8}" destId="{E24B7890-A844-4CA2-93A9-D63E31F683C4}" srcOrd="0" destOrd="0" presId="urn:microsoft.com/office/officeart/2005/8/layout/vProcess5"/>
    <dgm:cxn modelId="{3462AF76-F741-42EE-95EF-8B8F8662C4C5}" srcId="{09FAEE7C-2120-446E-9392-D6533C8083DC}" destId="{AB46A295-62AD-40A2-B2A9-A64960B1B312}" srcOrd="3" destOrd="0" parTransId="{AD6E1185-36CD-4E96-B143-3BF2350AFE60}" sibTransId="{E5ABE29D-DB36-4521-8E2D-D7F3B81FA9B4}"/>
    <dgm:cxn modelId="{0A53BF89-4DE1-4D8F-8512-5B2FDD7CA6E8}" type="presOf" srcId="{09FAEE7C-2120-446E-9392-D6533C8083DC}" destId="{2B612135-B981-4F54-9393-DC90A01D2C66}" srcOrd="0" destOrd="0" presId="urn:microsoft.com/office/officeart/2005/8/layout/vProcess5"/>
    <dgm:cxn modelId="{807DAE8B-ED33-4982-940E-0E7D315FCC6A}" srcId="{09FAEE7C-2120-446E-9392-D6533C8083DC}" destId="{2DAD0D32-86B6-4C58-8C55-F1A968D166E8}" srcOrd="2" destOrd="0" parTransId="{9272100B-5392-4D34-A5FF-D831F703D526}" sibTransId="{32F88FBE-3266-4E88-A0F6-485D40D9BF25}"/>
    <dgm:cxn modelId="{4AB2448D-7A35-497D-A53E-925C4C0423AB}" type="presOf" srcId="{1DD10EE5-1C69-4E9D-B5DD-22CFB1920249}" destId="{46AF8986-552A-4600-800D-1BFDA225AA62}" srcOrd="1" destOrd="0" presId="urn:microsoft.com/office/officeart/2005/8/layout/vProcess5"/>
    <dgm:cxn modelId="{F30A8C8D-FAC4-491B-BEE1-2F990DFFADB9}" type="presOf" srcId="{7C4BAC94-0A33-48BF-9C0D-C1CAB931474D}" destId="{46CF23D2-CAE1-43DA-8BCA-CD817E4FF3A9}" srcOrd="1" destOrd="0" presId="urn:microsoft.com/office/officeart/2005/8/layout/vProcess5"/>
    <dgm:cxn modelId="{A42E5BEC-6383-43CE-8E70-2147AAF0AF2D}" type="presOf" srcId="{AB46A295-62AD-40A2-B2A9-A64960B1B312}" destId="{46D8A27C-8949-4778-BAB2-997A5A7898A4}" srcOrd="1" destOrd="0" presId="urn:microsoft.com/office/officeart/2005/8/layout/vProcess5"/>
    <dgm:cxn modelId="{620148F5-2703-435D-B76E-02F6882831D3}" type="presOf" srcId="{32F88FBE-3266-4E88-A0F6-485D40D9BF25}" destId="{969CE4E4-57C2-4B98-9519-701071EAD4A8}" srcOrd="0" destOrd="0" presId="urn:microsoft.com/office/officeart/2005/8/layout/vProcess5"/>
    <dgm:cxn modelId="{5701ECFD-AC9F-4FB1-9728-63DEA5007907}" srcId="{09FAEE7C-2120-446E-9392-D6533C8083DC}" destId="{1DD10EE5-1C69-4E9D-B5DD-22CFB1920249}" srcOrd="0" destOrd="0" parTransId="{9F018EC8-F51B-4709-8AEE-6D04F882EA29}" sibTransId="{C05DD9ED-079C-4F07-B644-FB9CC774E6E7}"/>
    <dgm:cxn modelId="{F060D7A1-8578-4186-95D5-789B6F3E7682}" type="presParOf" srcId="{2B612135-B981-4F54-9393-DC90A01D2C66}" destId="{FF8863CC-BD2B-4A12-85AE-4CC8403AF819}" srcOrd="0" destOrd="0" presId="urn:microsoft.com/office/officeart/2005/8/layout/vProcess5"/>
    <dgm:cxn modelId="{32D216B2-714D-4373-B094-A948F8D1C5BF}" type="presParOf" srcId="{2B612135-B981-4F54-9393-DC90A01D2C66}" destId="{F5EBCC29-D51E-4540-AE33-005C1D437AC0}" srcOrd="1" destOrd="0" presId="urn:microsoft.com/office/officeart/2005/8/layout/vProcess5"/>
    <dgm:cxn modelId="{559CB7D7-3139-4372-80C0-ED4AB4F88F71}" type="presParOf" srcId="{2B612135-B981-4F54-9393-DC90A01D2C66}" destId="{0AEC1E99-0E01-4FF6-9A38-A99026EE7766}" srcOrd="2" destOrd="0" presId="urn:microsoft.com/office/officeart/2005/8/layout/vProcess5"/>
    <dgm:cxn modelId="{6A505B86-7B3E-486B-B5D4-E6752CC4170C}" type="presParOf" srcId="{2B612135-B981-4F54-9393-DC90A01D2C66}" destId="{E24B7890-A844-4CA2-93A9-D63E31F683C4}" srcOrd="3" destOrd="0" presId="urn:microsoft.com/office/officeart/2005/8/layout/vProcess5"/>
    <dgm:cxn modelId="{26F0B9B9-4EBB-421A-A25C-F6182600F5AB}" type="presParOf" srcId="{2B612135-B981-4F54-9393-DC90A01D2C66}" destId="{F41455F0-BECA-4479-B073-C5B2A9218FD4}" srcOrd="4" destOrd="0" presId="urn:microsoft.com/office/officeart/2005/8/layout/vProcess5"/>
    <dgm:cxn modelId="{23509AB2-F3E6-4DEB-88C4-C8D3113EBF7D}" type="presParOf" srcId="{2B612135-B981-4F54-9393-DC90A01D2C66}" destId="{74CAF8EA-C053-4071-BBF4-4D3C2E69A951}" srcOrd="5" destOrd="0" presId="urn:microsoft.com/office/officeart/2005/8/layout/vProcess5"/>
    <dgm:cxn modelId="{93A3E657-53C0-43FA-9A00-89F65F176BF5}" type="presParOf" srcId="{2B612135-B981-4F54-9393-DC90A01D2C66}" destId="{EDCC237D-7848-4D8A-B7B9-C9274A670C57}" srcOrd="6" destOrd="0" presId="urn:microsoft.com/office/officeart/2005/8/layout/vProcess5"/>
    <dgm:cxn modelId="{4B5A80ED-CB30-43B0-89C3-3C5924BD7AA6}" type="presParOf" srcId="{2B612135-B981-4F54-9393-DC90A01D2C66}" destId="{969CE4E4-57C2-4B98-9519-701071EAD4A8}" srcOrd="7" destOrd="0" presId="urn:microsoft.com/office/officeart/2005/8/layout/vProcess5"/>
    <dgm:cxn modelId="{064AD5E8-5577-49F5-8DD9-1D84054F7FDD}" type="presParOf" srcId="{2B612135-B981-4F54-9393-DC90A01D2C66}" destId="{46AF8986-552A-4600-800D-1BFDA225AA62}" srcOrd="8" destOrd="0" presId="urn:microsoft.com/office/officeart/2005/8/layout/vProcess5"/>
    <dgm:cxn modelId="{E90E9BD6-2852-4202-8C1D-2A42FFAD0BD8}" type="presParOf" srcId="{2B612135-B981-4F54-9393-DC90A01D2C66}" destId="{46CF23D2-CAE1-43DA-8BCA-CD817E4FF3A9}" srcOrd="9" destOrd="0" presId="urn:microsoft.com/office/officeart/2005/8/layout/vProcess5"/>
    <dgm:cxn modelId="{F4F83483-A1A9-45E9-B0A3-798309E8B9AA}" type="presParOf" srcId="{2B612135-B981-4F54-9393-DC90A01D2C66}" destId="{74B8186C-4FD8-4CCB-9CAA-6E12F2437ADF}" srcOrd="10" destOrd="0" presId="urn:microsoft.com/office/officeart/2005/8/layout/vProcess5"/>
    <dgm:cxn modelId="{483A6A0E-631D-4E25-90FB-38FC37508CB6}" type="presParOf" srcId="{2B612135-B981-4F54-9393-DC90A01D2C66}" destId="{46D8A27C-8949-4778-BAB2-997A5A7898A4}"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D08DF8-2F13-483E-82B9-647568D4102A}" type="doc">
      <dgm:prSet loTypeId="urn:microsoft.com/office/officeart/2018/2/layout/IconVerticalSolidList" loCatId="icon" qsTypeId="urn:microsoft.com/office/officeart/2005/8/quickstyle/3d1" qsCatId="3D" csTypeId="urn:microsoft.com/office/officeart/2018/5/colors/Iconchunking_neutralbg_colorful1" csCatId="colorful" phldr="1"/>
      <dgm:spPr/>
      <dgm:t>
        <a:bodyPr/>
        <a:lstStyle/>
        <a:p>
          <a:endParaRPr lang="en-US"/>
        </a:p>
      </dgm:t>
    </dgm:pt>
    <dgm:pt modelId="{325405C0-C577-4294-9A29-28E0BDEF1A8C}">
      <dgm:prSet/>
      <dgm:spPr/>
      <dgm:t>
        <a:bodyPr/>
        <a:lstStyle/>
        <a:p>
          <a:pPr>
            <a:lnSpc>
              <a:spcPct val="100000"/>
            </a:lnSpc>
          </a:pPr>
          <a:r>
            <a:rPr lang="en-GB" b="1" dirty="0"/>
            <a:t>Most ML models focus on binary classification (diabetes vs. non-diabetes)</a:t>
          </a:r>
          <a:endParaRPr lang="en-US" b="1" dirty="0"/>
        </a:p>
      </dgm:t>
    </dgm:pt>
    <dgm:pt modelId="{D4AD23CC-AE8C-4B28-8008-5BE18A9FF19E}" type="parTrans" cxnId="{B30FAB32-B400-4CA5-A9B5-951DFAE27FB3}">
      <dgm:prSet/>
      <dgm:spPr/>
      <dgm:t>
        <a:bodyPr/>
        <a:lstStyle/>
        <a:p>
          <a:endParaRPr lang="en-US"/>
        </a:p>
      </dgm:t>
    </dgm:pt>
    <dgm:pt modelId="{3E887E1A-339C-4104-8172-FFB2F71EEF82}" type="sibTrans" cxnId="{B30FAB32-B400-4CA5-A9B5-951DFAE27FB3}">
      <dgm:prSet/>
      <dgm:spPr/>
      <dgm:t>
        <a:bodyPr/>
        <a:lstStyle/>
        <a:p>
          <a:endParaRPr lang="en-US"/>
        </a:p>
      </dgm:t>
    </dgm:pt>
    <dgm:pt modelId="{D5CB431D-1D05-45E6-B7C7-0C4390EF73F5}">
      <dgm:prSet/>
      <dgm:spPr/>
      <dgm:t>
        <a:bodyPr/>
        <a:lstStyle/>
        <a:p>
          <a:pPr>
            <a:lnSpc>
              <a:spcPct val="100000"/>
            </a:lnSpc>
          </a:pPr>
          <a:r>
            <a:rPr lang="en-GB" b="1" dirty="0"/>
            <a:t>Often use advanced features (e.g., genetic, biomarkers)</a:t>
          </a:r>
          <a:endParaRPr lang="en-US" b="1" dirty="0"/>
        </a:p>
      </dgm:t>
    </dgm:pt>
    <dgm:pt modelId="{4BA6BF53-0F77-4CB3-A59C-17BE1FA0B8DF}" type="parTrans" cxnId="{D096AE3B-B6EF-4E72-B66C-F5B2F2572519}">
      <dgm:prSet/>
      <dgm:spPr/>
      <dgm:t>
        <a:bodyPr/>
        <a:lstStyle/>
        <a:p>
          <a:endParaRPr lang="en-US"/>
        </a:p>
      </dgm:t>
    </dgm:pt>
    <dgm:pt modelId="{6BD59E07-BA68-4E6C-829C-FA2F0118F0C2}" type="sibTrans" cxnId="{D096AE3B-B6EF-4E72-B66C-F5B2F2572519}">
      <dgm:prSet/>
      <dgm:spPr/>
      <dgm:t>
        <a:bodyPr/>
        <a:lstStyle/>
        <a:p>
          <a:endParaRPr lang="en-US"/>
        </a:p>
      </dgm:t>
    </dgm:pt>
    <dgm:pt modelId="{70354914-9811-441D-9757-48C13A92F319}">
      <dgm:prSet/>
      <dgm:spPr/>
      <dgm:t>
        <a:bodyPr/>
        <a:lstStyle/>
        <a:p>
          <a:pPr>
            <a:lnSpc>
              <a:spcPct val="100000"/>
            </a:lnSpc>
          </a:pPr>
          <a:r>
            <a:rPr lang="en-GB" b="1"/>
            <a:t>Need for models with routine clinical features</a:t>
          </a:r>
          <a:endParaRPr lang="en-US" b="1"/>
        </a:p>
      </dgm:t>
    </dgm:pt>
    <dgm:pt modelId="{11DCC6F0-F0A6-4837-BBE6-E789FCEE7808}" type="parTrans" cxnId="{D442BE4C-C07C-4DFE-8805-D99ADDA5339D}">
      <dgm:prSet/>
      <dgm:spPr/>
      <dgm:t>
        <a:bodyPr/>
        <a:lstStyle/>
        <a:p>
          <a:endParaRPr lang="en-US"/>
        </a:p>
      </dgm:t>
    </dgm:pt>
    <dgm:pt modelId="{88E11F42-2B4E-4C78-8549-D367442402BE}" type="sibTrans" cxnId="{D442BE4C-C07C-4DFE-8805-D99ADDA5339D}">
      <dgm:prSet/>
      <dgm:spPr/>
      <dgm:t>
        <a:bodyPr/>
        <a:lstStyle/>
        <a:p>
          <a:endParaRPr lang="en-US"/>
        </a:p>
      </dgm:t>
    </dgm:pt>
    <dgm:pt modelId="{95F279D4-BC92-4ED2-91CB-BCBD3D7226FC}">
      <dgm:prSet/>
      <dgm:spPr/>
      <dgm:t>
        <a:bodyPr/>
        <a:lstStyle/>
        <a:p>
          <a:pPr>
            <a:lnSpc>
              <a:spcPct val="100000"/>
            </a:lnSpc>
          </a:pPr>
          <a:r>
            <a:rPr lang="en-GB" b="1" dirty="0"/>
            <a:t>Must address prediabetes — a critical but under classified state</a:t>
          </a:r>
          <a:endParaRPr lang="en-US" b="1" dirty="0"/>
        </a:p>
      </dgm:t>
    </dgm:pt>
    <dgm:pt modelId="{8A9DA211-03D5-45D3-964D-2AED3D05175B}" type="parTrans" cxnId="{C6C0D00A-5EE3-4D32-B0D1-7DFE4F8AA247}">
      <dgm:prSet/>
      <dgm:spPr/>
      <dgm:t>
        <a:bodyPr/>
        <a:lstStyle/>
        <a:p>
          <a:endParaRPr lang="en-US"/>
        </a:p>
      </dgm:t>
    </dgm:pt>
    <dgm:pt modelId="{7737552C-EDB5-4534-8EB9-DD31CA23CFB6}" type="sibTrans" cxnId="{C6C0D00A-5EE3-4D32-B0D1-7DFE4F8AA247}">
      <dgm:prSet/>
      <dgm:spPr/>
      <dgm:t>
        <a:bodyPr/>
        <a:lstStyle/>
        <a:p>
          <a:endParaRPr lang="en-US"/>
        </a:p>
      </dgm:t>
    </dgm:pt>
    <dgm:pt modelId="{F80B1787-D685-486E-998B-B35E74A58BB1}" type="pres">
      <dgm:prSet presAssocID="{69D08DF8-2F13-483E-82B9-647568D4102A}" presName="root" presStyleCnt="0">
        <dgm:presLayoutVars>
          <dgm:dir/>
          <dgm:resizeHandles val="exact"/>
        </dgm:presLayoutVars>
      </dgm:prSet>
      <dgm:spPr/>
    </dgm:pt>
    <dgm:pt modelId="{73CBBD61-DC4B-45BF-B27C-52044CF3523C}" type="pres">
      <dgm:prSet presAssocID="{325405C0-C577-4294-9A29-28E0BDEF1A8C}" presName="compNode" presStyleCnt="0"/>
      <dgm:spPr/>
    </dgm:pt>
    <dgm:pt modelId="{CC8F57A4-0627-40CD-BFB6-1F83E975C124}" type="pres">
      <dgm:prSet presAssocID="{325405C0-C577-4294-9A29-28E0BDEF1A8C}" presName="bgRect" presStyleLbl="bgShp" presStyleIdx="0" presStyleCnt="4"/>
      <dgm:spPr/>
    </dgm:pt>
    <dgm:pt modelId="{34927535-25FE-4D2F-B39E-D91C1BDD5191}" type="pres">
      <dgm:prSet presAssocID="{325405C0-C577-4294-9A29-28E0BDEF1A8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Needle"/>
        </a:ext>
      </dgm:extLst>
    </dgm:pt>
    <dgm:pt modelId="{416AFB60-0193-40A0-8AF5-B76FC4730E3B}" type="pres">
      <dgm:prSet presAssocID="{325405C0-C577-4294-9A29-28E0BDEF1A8C}" presName="spaceRect" presStyleCnt="0"/>
      <dgm:spPr/>
    </dgm:pt>
    <dgm:pt modelId="{03CD75C7-7648-4A59-BC37-840BD1F70CFA}" type="pres">
      <dgm:prSet presAssocID="{325405C0-C577-4294-9A29-28E0BDEF1A8C}" presName="parTx" presStyleLbl="revTx" presStyleIdx="0" presStyleCnt="4">
        <dgm:presLayoutVars>
          <dgm:chMax val="0"/>
          <dgm:chPref val="0"/>
        </dgm:presLayoutVars>
      </dgm:prSet>
      <dgm:spPr/>
    </dgm:pt>
    <dgm:pt modelId="{AB469D1C-6014-4FFB-86BF-824107504CB6}" type="pres">
      <dgm:prSet presAssocID="{3E887E1A-339C-4104-8172-FFB2F71EEF82}" presName="sibTrans" presStyleCnt="0"/>
      <dgm:spPr/>
    </dgm:pt>
    <dgm:pt modelId="{A81761D7-E619-44E3-953E-B4C9EF4EE228}" type="pres">
      <dgm:prSet presAssocID="{D5CB431D-1D05-45E6-B7C7-0C4390EF73F5}" presName="compNode" presStyleCnt="0"/>
      <dgm:spPr/>
    </dgm:pt>
    <dgm:pt modelId="{0C928DA1-82B4-48A7-B05E-0CDB99FE5B83}" type="pres">
      <dgm:prSet presAssocID="{D5CB431D-1D05-45E6-B7C7-0C4390EF73F5}" presName="bgRect" presStyleLbl="bgShp" presStyleIdx="1" presStyleCnt="4"/>
      <dgm:spPr/>
    </dgm:pt>
    <dgm:pt modelId="{7D50E646-4129-4A77-B7A2-291EE8A06227}" type="pres">
      <dgm:prSet presAssocID="{D5CB431D-1D05-45E6-B7C7-0C4390EF73F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DNA"/>
        </a:ext>
      </dgm:extLst>
    </dgm:pt>
    <dgm:pt modelId="{F99088C0-CA9A-443E-835B-FA512D3BC18E}" type="pres">
      <dgm:prSet presAssocID="{D5CB431D-1D05-45E6-B7C7-0C4390EF73F5}" presName="spaceRect" presStyleCnt="0"/>
      <dgm:spPr/>
    </dgm:pt>
    <dgm:pt modelId="{544EB303-C5F6-4A19-8A4D-7E6F9ECFE1FF}" type="pres">
      <dgm:prSet presAssocID="{D5CB431D-1D05-45E6-B7C7-0C4390EF73F5}" presName="parTx" presStyleLbl="revTx" presStyleIdx="1" presStyleCnt="4">
        <dgm:presLayoutVars>
          <dgm:chMax val="0"/>
          <dgm:chPref val="0"/>
        </dgm:presLayoutVars>
      </dgm:prSet>
      <dgm:spPr/>
    </dgm:pt>
    <dgm:pt modelId="{5A97EFD8-6D88-4963-815A-AAA5087C8C06}" type="pres">
      <dgm:prSet presAssocID="{6BD59E07-BA68-4E6C-829C-FA2F0118F0C2}" presName="sibTrans" presStyleCnt="0"/>
      <dgm:spPr/>
    </dgm:pt>
    <dgm:pt modelId="{EA0FFA96-9E93-4FBD-94FE-874C96FF2059}" type="pres">
      <dgm:prSet presAssocID="{70354914-9811-441D-9757-48C13A92F319}" presName="compNode" presStyleCnt="0"/>
      <dgm:spPr/>
    </dgm:pt>
    <dgm:pt modelId="{9F84E486-349E-494D-B68C-60E9173BE9D6}" type="pres">
      <dgm:prSet presAssocID="{70354914-9811-441D-9757-48C13A92F319}" presName="bgRect" presStyleLbl="bgShp" presStyleIdx="2" presStyleCnt="4"/>
      <dgm:spPr/>
    </dgm:pt>
    <dgm:pt modelId="{8374A377-FDBA-4D66-9AFF-4EE64CB455F2}" type="pres">
      <dgm:prSet presAssocID="{70354914-9811-441D-9757-48C13A92F31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ckmark"/>
        </a:ext>
      </dgm:extLst>
    </dgm:pt>
    <dgm:pt modelId="{178F82E3-8ABD-4597-B3D6-255CB92558AC}" type="pres">
      <dgm:prSet presAssocID="{70354914-9811-441D-9757-48C13A92F319}" presName="spaceRect" presStyleCnt="0"/>
      <dgm:spPr/>
    </dgm:pt>
    <dgm:pt modelId="{471B51CE-31A9-493C-807F-B70873C24683}" type="pres">
      <dgm:prSet presAssocID="{70354914-9811-441D-9757-48C13A92F319}" presName="parTx" presStyleLbl="revTx" presStyleIdx="2" presStyleCnt="4">
        <dgm:presLayoutVars>
          <dgm:chMax val="0"/>
          <dgm:chPref val="0"/>
        </dgm:presLayoutVars>
      </dgm:prSet>
      <dgm:spPr/>
    </dgm:pt>
    <dgm:pt modelId="{26A8DB39-BBF4-46EB-8F3F-81ED787CB316}" type="pres">
      <dgm:prSet presAssocID="{88E11F42-2B4E-4C78-8549-D367442402BE}" presName="sibTrans" presStyleCnt="0"/>
      <dgm:spPr/>
    </dgm:pt>
    <dgm:pt modelId="{4CE87637-00BD-490E-887E-669BEC73A3B3}" type="pres">
      <dgm:prSet presAssocID="{95F279D4-BC92-4ED2-91CB-BCBD3D7226FC}" presName="compNode" presStyleCnt="0"/>
      <dgm:spPr/>
    </dgm:pt>
    <dgm:pt modelId="{3BD8D840-677B-44E6-BB2C-BC69B6F6FC82}" type="pres">
      <dgm:prSet presAssocID="{95F279D4-BC92-4ED2-91CB-BCBD3D7226FC}" presName="bgRect" presStyleLbl="bgShp" presStyleIdx="3" presStyleCnt="4"/>
      <dgm:spPr/>
    </dgm:pt>
    <dgm:pt modelId="{AAF809FA-73B6-457C-B54A-6656B0153683}" type="pres">
      <dgm:prSet presAssocID="{95F279D4-BC92-4ED2-91CB-BCBD3D7226FC}"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Kidney"/>
        </a:ext>
      </dgm:extLst>
    </dgm:pt>
    <dgm:pt modelId="{040EB441-BC77-4099-B338-2F3175D2E0FB}" type="pres">
      <dgm:prSet presAssocID="{95F279D4-BC92-4ED2-91CB-BCBD3D7226FC}" presName="spaceRect" presStyleCnt="0"/>
      <dgm:spPr/>
    </dgm:pt>
    <dgm:pt modelId="{E76E0387-6E06-4C5C-81DF-3C06D45462DB}" type="pres">
      <dgm:prSet presAssocID="{95F279D4-BC92-4ED2-91CB-BCBD3D7226FC}" presName="parTx" presStyleLbl="revTx" presStyleIdx="3" presStyleCnt="4">
        <dgm:presLayoutVars>
          <dgm:chMax val="0"/>
          <dgm:chPref val="0"/>
        </dgm:presLayoutVars>
      </dgm:prSet>
      <dgm:spPr/>
    </dgm:pt>
  </dgm:ptLst>
  <dgm:cxnLst>
    <dgm:cxn modelId="{C6C0D00A-5EE3-4D32-B0D1-7DFE4F8AA247}" srcId="{69D08DF8-2F13-483E-82B9-647568D4102A}" destId="{95F279D4-BC92-4ED2-91CB-BCBD3D7226FC}" srcOrd="3" destOrd="0" parTransId="{8A9DA211-03D5-45D3-964D-2AED3D05175B}" sibTransId="{7737552C-EDB5-4534-8EB9-DD31CA23CFB6}"/>
    <dgm:cxn modelId="{B30FAB32-B400-4CA5-A9B5-951DFAE27FB3}" srcId="{69D08DF8-2F13-483E-82B9-647568D4102A}" destId="{325405C0-C577-4294-9A29-28E0BDEF1A8C}" srcOrd="0" destOrd="0" parTransId="{D4AD23CC-AE8C-4B28-8008-5BE18A9FF19E}" sibTransId="{3E887E1A-339C-4104-8172-FFB2F71EEF82}"/>
    <dgm:cxn modelId="{D096AE3B-B6EF-4E72-B66C-F5B2F2572519}" srcId="{69D08DF8-2F13-483E-82B9-647568D4102A}" destId="{D5CB431D-1D05-45E6-B7C7-0C4390EF73F5}" srcOrd="1" destOrd="0" parTransId="{4BA6BF53-0F77-4CB3-A59C-17BE1FA0B8DF}" sibTransId="{6BD59E07-BA68-4E6C-829C-FA2F0118F0C2}"/>
    <dgm:cxn modelId="{D442BE4C-C07C-4DFE-8805-D99ADDA5339D}" srcId="{69D08DF8-2F13-483E-82B9-647568D4102A}" destId="{70354914-9811-441D-9757-48C13A92F319}" srcOrd="2" destOrd="0" parTransId="{11DCC6F0-F0A6-4837-BBE6-E789FCEE7808}" sibTransId="{88E11F42-2B4E-4C78-8549-D367442402BE}"/>
    <dgm:cxn modelId="{03732D53-A9A1-4316-9143-430516EBF0B8}" type="presOf" srcId="{D5CB431D-1D05-45E6-B7C7-0C4390EF73F5}" destId="{544EB303-C5F6-4A19-8A4D-7E6F9ECFE1FF}" srcOrd="0" destOrd="0" presId="urn:microsoft.com/office/officeart/2018/2/layout/IconVerticalSolidList"/>
    <dgm:cxn modelId="{6ABD057A-1BC5-414F-BC93-3F8ECF1B0906}" type="presOf" srcId="{70354914-9811-441D-9757-48C13A92F319}" destId="{471B51CE-31A9-493C-807F-B70873C24683}" srcOrd="0" destOrd="0" presId="urn:microsoft.com/office/officeart/2018/2/layout/IconVerticalSolidList"/>
    <dgm:cxn modelId="{A4E8417E-DC32-4537-B60A-4665F5F010C8}" type="presOf" srcId="{95F279D4-BC92-4ED2-91CB-BCBD3D7226FC}" destId="{E76E0387-6E06-4C5C-81DF-3C06D45462DB}" srcOrd="0" destOrd="0" presId="urn:microsoft.com/office/officeart/2018/2/layout/IconVerticalSolidList"/>
    <dgm:cxn modelId="{5B196E9F-EC4C-41CD-84C1-525169BC83B8}" type="presOf" srcId="{69D08DF8-2F13-483E-82B9-647568D4102A}" destId="{F80B1787-D685-486E-998B-B35E74A58BB1}" srcOrd="0" destOrd="0" presId="urn:microsoft.com/office/officeart/2018/2/layout/IconVerticalSolidList"/>
    <dgm:cxn modelId="{F94143DD-C2FB-42CB-8834-2286EC4316F8}" type="presOf" srcId="{325405C0-C577-4294-9A29-28E0BDEF1A8C}" destId="{03CD75C7-7648-4A59-BC37-840BD1F70CFA}" srcOrd="0" destOrd="0" presId="urn:microsoft.com/office/officeart/2018/2/layout/IconVerticalSolidList"/>
    <dgm:cxn modelId="{B838082B-EB66-4B58-8D8E-D8CF9BB3A7A0}" type="presParOf" srcId="{F80B1787-D685-486E-998B-B35E74A58BB1}" destId="{73CBBD61-DC4B-45BF-B27C-52044CF3523C}" srcOrd="0" destOrd="0" presId="urn:microsoft.com/office/officeart/2018/2/layout/IconVerticalSolidList"/>
    <dgm:cxn modelId="{A3F43439-0A63-4A3D-86CD-2585202348D0}" type="presParOf" srcId="{73CBBD61-DC4B-45BF-B27C-52044CF3523C}" destId="{CC8F57A4-0627-40CD-BFB6-1F83E975C124}" srcOrd="0" destOrd="0" presId="urn:microsoft.com/office/officeart/2018/2/layout/IconVerticalSolidList"/>
    <dgm:cxn modelId="{5BEE1723-3C9A-4F3F-A87A-3CF33EDFBCD4}" type="presParOf" srcId="{73CBBD61-DC4B-45BF-B27C-52044CF3523C}" destId="{34927535-25FE-4D2F-B39E-D91C1BDD5191}" srcOrd="1" destOrd="0" presId="urn:microsoft.com/office/officeart/2018/2/layout/IconVerticalSolidList"/>
    <dgm:cxn modelId="{0B434735-40A4-40EC-A90C-38CE1C08D70C}" type="presParOf" srcId="{73CBBD61-DC4B-45BF-B27C-52044CF3523C}" destId="{416AFB60-0193-40A0-8AF5-B76FC4730E3B}" srcOrd="2" destOrd="0" presId="urn:microsoft.com/office/officeart/2018/2/layout/IconVerticalSolidList"/>
    <dgm:cxn modelId="{6DD5CC0B-7BE6-4002-B74A-69FA013C2950}" type="presParOf" srcId="{73CBBD61-DC4B-45BF-B27C-52044CF3523C}" destId="{03CD75C7-7648-4A59-BC37-840BD1F70CFA}" srcOrd="3" destOrd="0" presId="urn:microsoft.com/office/officeart/2018/2/layout/IconVerticalSolidList"/>
    <dgm:cxn modelId="{4D0D6B39-030A-4163-B28E-69EF49B54EFA}" type="presParOf" srcId="{F80B1787-D685-486E-998B-B35E74A58BB1}" destId="{AB469D1C-6014-4FFB-86BF-824107504CB6}" srcOrd="1" destOrd="0" presId="urn:microsoft.com/office/officeart/2018/2/layout/IconVerticalSolidList"/>
    <dgm:cxn modelId="{DF317C4E-49D2-449E-BC0C-28117329EAA6}" type="presParOf" srcId="{F80B1787-D685-486E-998B-B35E74A58BB1}" destId="{A81761D7-E619-44E3-953E-B4C9EF4EE228}" srcOrd="2" destOrd="0" presId="urn:microsoft.com/office/officeart/2018/2/layout/IconVerticalSolidList"/>
    <dgm:cxn modelId="{7A876284-7D14-43AC-BDA9-5CBAE071DC81}" type="presParOf" srcId="{A81761D7-E619-44E3-953E-B4C9EF4EE228}" destId="{0C928DA1-82B4-48A7-B05E-0CDB99FE5B83}" srcOrd="0" destOrd="0" presId="urn:microsoft.com/office/officeart/2018/2/layout/IconVerticalSolidList"/>
    <dgm:cxn modelId="{8042DFE5-A0B7-4755-8D2D-7F4E0D2AAC33}" type="presParOf" srcId="{A81761D7-E619-44E3-953E-B4C9EF4EE228}" destId="{7D50E646-4129-4A77-B7A2-291EE8A06227}" srcOrd="1" destOrd="0" presId="urn:microsoft.com/office/officeart/2018/2/layout/IconVerticalSolidList"/>
    <dgm:cxn modelId="{8AF47D21-9A48-4E2F-9212-19B13924E284}" type="presParOf" srcId="{A81761D7-E619-44E3-953E-B4C9EF4EE228}" destId="{F99088C0-CA9A-443E-835B-FA512D3BC18E}" srcOrd="2" destOrd="0" presId="urn:microsoft.com/office/officeart/2018/2/layout/IconVerticalSolidList"/>
    <dgm:cxn modelId="{F0EE791E-0BAA-43D4-970E-FB656840FC8C}" type="presParOf" srcId="{A81761D7-E619-44E3-953E-B4C9EF4EE228}" destId="{544EB303-C5F6-4A19-8A4D-7E6F9ECFE1FF}" srcOrd="3" destOrd="0" presId="urn:microsoft.com/office/officeart/2018/2/layout/IconVerticalSolidList"/>
    <dgm:cxn modelId="{4201331D-A24D-4FEC-A7FA-FFD8BBEFC84A}" type="presParOf" srcId="{F80B1787-D685-486E-998B-B35E74A58BB1}" destId="{5A97EFD8-6D88-4963-815A-AAA5087C8C06}" srcOrd="3" destOrd="0" presId="urn:microsoft.com/office/officeart/2018/2/layout/IconVerticalSolidList"/>
    <dgm:cxn modelId="{C22506B6-CA0A-4760-856B-4E50F37A0A92}" type="presParOf" srcId="{F80B1787-D685-486E-998B-B35E74A58BB1}" destId="{EA0FFA96-9E93-4FBD-94FE-874C96FF2059}" srcOrd="4" destOrd="0" presId="urn:microsoft.com/office/officeart/2018/2/layout/IconVerticalSolidList"/>
    <dgm:cxn modelId="{A52F4C88-5D22-4056-98D0-C979D5D94201}" type="presParOf" srcId="{EA0FFA96-9E93-4FBD-94FE-874C96FF2059}" destId="{9F84E486-349E-494D-B68C-60E9173BE9D6}" srcOrd="0" destOrd="0" presId="urn:microsoft.com/office/officeart/2018/2/layout/IconVerticalSolidList"/>
    <dgm:cxn modelId="{A62EADAB-B29E-4502-B5F5-9B6FADD6AAE1}" type="presParOf" srcId="{EA0FFA96-9E93-4FBD-94FE-874C96FF2059}" destId="{8374A377-FDBA-4D66-9AFF-4EE64CB455F2}" srcOrd="1" destOrd="0" presId="urn:microsoft.com/office/officeart/2018/2/layout/IconVerticalSolidList"/>
    <dgm:cxn modelId="{6A0391DF-D41C-4AB1-A94E-39CCD7FB35B0}" type="presParOf" srcId="{EA0FFA96-9E93-4FBD-94FE-874C96FF2059}" destId="{178F82E3-8ABD-4597-B3D6-255CB92558AC}" srcOrd="2" destOrd="0" presId="urn:microsoft.com/office/officeart/2018/2/layout/IconVerticalSolidList"/>
    <dgm:cxn modelId="{43695111-3506-4F58-A068-261D773621E9}" type="presParOf" srcId="{EA0FFA96-9E93-4FBD-94FE-874C96FF2059}" destId="{471B51CE-31A9-493C-807F-B70873C24683}" srcOrd="3" destOrd="0" presId="urn:microsoft.com/office/officeart/2018/2/layout/IconVerticalSolidList"/>
    <dgm:cxn modelId="{A2C31FCA-2125-48F8-AFC2-92B8072C7FB5}" type="presParOf" srcId="{F80B1787-D685-486E-998B-B35E74A58BB1}" destId="{26A8DB39-BBF4-46EB-8F3F-81ED787CB316}" srcOrd="5" destOrd="0" presId="urn:microsoft.com/office/officeart/2018/2/layout/IconVerticalSolidList"/>
    <dgm:cxn modelId="{C8A9FF07-3105-47FF-8A81-211317A2C7DA}" type="presParOf" srcId="{F80B1787-D685-486E-998B-B35E74A58BB1}" destId="{4CE87637-00BD-490E-887E-669BEC73A3B3}" srcOrd="6" destOrd="0" presId="urn:microsoft.com/office/officeart/2018/2/layout/IconVerticalSolidList"/>
    <dgm:cxn modelId="{62DDC4FB-644E-4769-ACC1-A6737D9D392B}" type="presParOf" srcId="{4CE87637-00BD-490E-887E-669BEC73A3B3}" destId="{3BD8D840-677B-44E6-BB2C-BC69B6F6FC82}" srcOrd="0" destOrd="0" presId="urn:microsoft.com/office/officeart/2018/2/layout/IconVerticalSolidList"/>
    <dgm:cxn modelId="{FF9A2282-0038-43C9-B4C5-77F5E3F25F92}" type="presParOf" srcId="{4CE87637-00BD-490E-887E-669BEC73A3B3}" destId="{AAF809FA-73B6-457C-B54A-6656B0153683}" srcOrd="1" destOrd="0" presId="urn:microsoft.com/office/officeart/2018/2/layout/IconVerticalSolidList"/>
    <dgm:cxn modelId="{A8AAB031-BB02-41B5-AF01-6B944077E83C}" type="presParOf" srcId="{4CE87637-00BD-490E-887E-669BEC73A3B3}" destId="{040EB441-BC77-4099-B338-2F3175D2E0FB}" srcOrd="2" destOrd="0" presId="urn:microsoft.com/office/officeart/2018/2/layout/IconVerticalSolidList"/>
    <dgm:cxn modelId="{F0B361CA-8D08-47E5-9C70-99A8D05247F6}" type="presParOf" srcId="{4CE87637-00BD-490E-887E-669BEC73A3B3}" destId="{E76E0387-6E06-4C5C-81DF-3C06D45462D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FB6079-D6CA-4FCB-9A80-D86EF51463DC}" type="doc">
      <dgm:prSet loTypeId="urn:microsoft.com/office/officeart/2016/7/layout/HorizontalActionList" loCatId="List" qsTypeId="urn:microsoft.com/office/officeart/2005/8/quickstyle/3d2" qsCatId="3D" csTypeId="urn:microsoft.com/office/officeart/2005/8/colors/colorful3" csCatId="colorful"/>
      <dgm:spPr/>
      <dgm:t>
        <a:bodyPr/>
        <a:lstStyle/>
        <a:p>
          <a:endParaRPr lang="en-US"/>
        </a:p>
      </dgm:t>
    </dgm:pt>
    <dgm:pt modelId="{0028C943-C117-4387-AB5D-9E5D86DA9294}">
      <dgm:prSet/>
      <dgm:spPr/>
      <dgm:t>
        <a:bodyPr/>
        <a:lstStyle/>
        <a:p>
          <a:r>
            <a:rPr lang="en-US" b="1"/>
            <a:t>Compare</a:t>
          </a:r>
        </a:p>
      </dgm:t>
    </dgm:pt>
    <dgm:pt modelId="{6500F01A-7A0F-4128-8C81-CF1E781AC921}" type="parTrans" cxnId="{B6BA6318-F7E2-490B-83D0-2F3C16838F91}">
      <dgm:prSet/>
      <dgm:spPr/>
      <dgm:t>
        <a:bodyPr/>
        <a:lstStyle/>
        <a:p>
          <a:endParaRPr lang="en-US"/>
        </a:p>
      </dgm:t>
    </dgm:pt>
    <dgm:pt modelId="{2C18EB22-325D-42FB-A93D-27BB7F838875}" type="sibTrans" cxnId="{B6BA6318-F7E2-490B-83D0-2F3C16838F91}">
      <dgm:prSet/>
      <dgm:spPr/>
      <dgm:t>
        <a:bodyPr/>
        <a:lstStyle/>
        <a:p>
          <a:endParaRPr lang="en-US"/>
        </a:p>
      </dgm:t>
    </dgm:pt>
    <dgm:pt modelId="{886F6B37-6195-4D1C-9363-0799E23DA9EA}">
      <dgm:prSet/>
      <dgm:spPr/>
      <dgm:t>
        <a:bodyPr/>
        <a:lstStyle/>
        <a:p>
          <a:r>
            <a:rPr lang="en-US" b="1" dirty="0"/>
            <a:t>Compare MLR, Decision Trees, Random Forest, and </a:t>
          </a:r>
          <a:r>
            <a:rPr lang="en-US" b="1" dirty="0" err="1"/>
            <a:t>XGBoost</a:t>
          </a:r>
          <a:endParaRPr lang="en-US" b="1" dirty="0"/>
        </a:p>
      </dgm:t>
    </dgm:pt>
    <dgm:pt modelId="{FDF586EF-CD13-418B-8AFB-6B65EAEB4B57}" type="parTrans" cxnId="{FBBF044E-8649-4BC0-80E4-4764B30EC1E1}">
      <dgm:prSet/>
      <dgm:spPr/>
      <dgm:t>
        <a:bodyPr/>
        <a:lstStyle/>
        <a:p>
          <a:endParaRPr lang="en-US"/>
        </a:p>
      </dgm:t>
    </dgm:pt>
    <dgm:pt modelId="{A34C29F7-E2E4-4607-B435-DEAB794E4FFB}" type="sibTrans" cxnId="{FBBF044E-8649-4BC0-80E4-4764B30EC1E1}">
      <dgm:prSet/>
      <dgm:spPr/>
      <dgm:t>
        <a:bodyPr/>
        <a:lstStyle/>
        <a:p>
          <a:endParaRPr lang="en-US"/>
        </a:p>
      </dgm:t>
    </dgm:pt>
    <dgm:pt modelId="{18F4B522-493C-4E29-ABD7-2C7E366AA229}">
      <dgm:prSet/>
      <dgm:spPr/>
      <dgm:t>
        <a:bodyPr/>
        <a:lstStyle/>
        <a:p>
          <a:r>
            <a:rPr lang="en-US" b="1"/>
            <a:t>Identify</a:t>
          </a:r>
        </a:p>
      </dgm:t>
    </dgm:pt>
    <dgm:pt modelId="{66C22A4F-6F52-44B5-B894-C4D7E836FDCF}" type="parTrans" cxnId="{D95903E5-5753-49F9-AE0C-FDA9A83FFD47}">
      <dgm:prSet/>
      <dgm:spPr/>
      <dgm:t>
        <a:bodyPr/>
        <a:lstStyle/>
        <a:p>
          <a:endParaRPr lang="en-US"/>
        </a:p>
      </dgm:t>
    </dgm:pt>
    <dgm:pt modelId="{4107342E-0619-4F32-8188-1D23811A3E98}" type="sibTrans" cxnId="{D95903E5-5753-49F9-AE0C-FDA9A83FFD47}">
      <dgm:prSet/>
      <dgm:spPr/>
      <dgm:t>
        <a:bodyPr/>
        <a:lstStyle/>
        <a:p>
          <a:endParaRPr lang="en-US"/>
        </a:p>
      </dgm:t>
    </dgm:pt>
    <dgm:pt modelId="{E4EF156C-2080-426F-BCEB-E706598F70B8}">
      <dgm:prSet/>
      <dgm:spPr/>
      <dgm:t>
        <a:bodyPr/>
        <a:lstStyle/>
        <a:p>
          <a:r>
            <a:rPr lang="en-US" b="1"/>
            <a:t>Identify a minimal but effective feature set</a:t>
          </a:r>
        </a:p>
      </dgm:t>
    </dgm:pt>
    <dgm:pt modelId="{EDF4EC8D-5012-4809-87C0-851B838A1A86}" type="parTrans" cxnId="{A7E14DFC-4AB9-4CF5-A55E-12844515937C}">
      <dgm:prSet/>
      <dgm:spPr/>
      <dgm:t>
        <a:bodyPr/>
        <a:lstStyle/>
        <a:p>
          <a:endParaRPr lang="en-US"/>
        </a:p>
      </dgm:t>
    </dgm:pt>
    <dgm:pt modelId="{D29562A7-8E8C-4D84-9441-B4F4AF669DA4}" type="sibTrans" cxnId="{A7E14DFC-4AB9-4CF5-A55E-12844515937C}">
      <dgm:prSet/>
      <dgm:spPr/>
      <dgm:t>
        <a:bodyPr/>
        <a:lstStyle/>
        <a:p>
          <a:endParaRPr lang="en-US"/>
        </a:p>
      </dgm:t>
    </dgm:pt>
    <dgm:pt modelId="{29A0E9C0-D9CE-45F4-9D1D-AE785AA11633}">
      <dgm:prSet/>
      <dgm:spPr/>
      <dgm:t>
        <a:bodyPr/>
        <a:lstStyle/>
        <a:p>
          <a:r>
            <a:rPr lang="en-US" b="1" dirty="0"/>
            <a:t>Examine</a:t>
          </a:r>
        </a:p>
      </dgm:t>
    </dgm:pt>
    <dgm:pt modelId="{A20D7E6F-78F7-487D-91C6-3E7D677792E3}" type="parTrans" cxnId="{D72E7EB8-E354-48BC-97B7-59E844DD1306}">
      <dgm:prSet/>
      <dgm:spPr/>
      <dgm:t>
        <a:bodyPr/>
        <a:lstStyle/>
        <a:p>
          <a:endParaRPr lang="en-US"/>
        </a:p>
      </dgm:t>
    </dgm:pt>
    <dgm:pt modelId="{98BD8909-D0DB-4D77-A8EE-288723A34690}" type="sibTrans" cxnId="{D72E7EB8-E354-48BC-97B7-59E844DD1306}">
      <dgm:prSet/>
      <dgm:spPr/>
      <dgm:t>
        <a:bodyPr/>
        <a:lstStyle/>
        <a:p>
          <a:endParaRPr lang="en-US"/>
        </a:p>
      </dgm:t>
    </dgm:pt>
    <dgm:pt modelId="{350C2F21-D450-4866-BF1D-199288F9B0F9}">
      <dgm:prSet/>
      <dgm:spPr/>
      <dgm:t>
        <a:bodyPr/>
        <a:lstStyle/>
        <a:p>
          <a:r>
            <a:rPr lang="en-US" b="1"/>
            <a:t>Examine the challenge of detecting prediabetes</a:t>
          </a:r>
        </a:p>
      </dgm:t>
    </dgm:pt>
    <dgm:pt modelId="{73076D54-B296-4A38-8CD5-BD5E0A56E673}" type="parTrans" cxnId="{E7B8A87C-8DDD-4723-8A34-2E7F357B9E8A}">
      <dgm:prSet/>
      <dgm:spPr/>
      <dgm:t>
        <a:bodyPr/>
        <a:lstStyle/>
        <a:p>
          <a:endParaRPr lang="en-US"/>
        </a:p>
      </dgm:t>
    </dgm:pt>
    <dgm:pt modelId="{BE1D4D33-DCC4-45AE-A57B-8C6246FD80AB}" type="sibTrans" cxnId="{E7B8A87C-8DDD-4723-8A34-2E7F357B9E8A}">
      <dgm:prSet/>
      <dgm:spPr/>
      <dgm:t>
        <a:bodyPr/>
        <a:lstStyle/>
        <a:p>
          <a:endParaRPr lang="en-US"/>
        </a:p>
      </dgm:t>
    </dgm:pt>
    <dgm:pt modelId="{90C39E0F-1D30-45A2-A1A8-2787C590179A}">
      <dgm:prSet/>
      <dgm:spPr/>
      <dgm:t>
        <a:bodyPr/>
        <a:lstStyle/>
        <a:p>
          <a:r>
            <a:rPr lang="en-US" b="1"/>
            <a:t>Recommend</a:t>
          </a:r>
        </a:p>
      </dgm:t>
    </dgm:pt>
    <dgm:pt modelId="{37826811-6E32-431A-B02F-8FD8C977E71B}" type="parTrans" cxnId="{C33A180D-E97F-4CBC-8357-53C1B36EDD2A}">
      <dgm:prSet/>
      <dgm:spPr/>
      <dgm:t>
        <a:bodyPr/>
        <a:lstStyle/>
        <a:p>
          <a:endParaRPr lang="en-US"/>
        </a:p>
      </dgm:t>
    </dgm:pt>
    <dgm:pt modelId="{170FB815-4A93-49DD-B7CC-0EED35DDA173}" type="sibTrans" cxnId="{C33A180D-E97F-4CBC-8357-53C1B36EDD2A}">
      <dgm:prSet/>
      <dgm:spPr/>
      <dgm:t>
        <a:bodyPr/>
        <a:lstStyle/>
        <a:p>
          <a:endParaRPr lang="en-US"/>
        </a:p>
      </dgm:t>
    </dgm:pt>
    <dgm:pt modelId="{1FC89762-CCF5-4431-A67C-30E712788E1E}">
      <dgm:prSet/>
      <dgm:spPr/>
      <dgm:t>
        <a:bodyPr/>
        <a:lstStyle/>
        <a:p>
          <a:r>
            <a:rPr lang="en-US" b="1" dirty="0"/>
            <a:t>Recommend models suitable for clinical deployment</a:t>
          </a:r>
        </a:p>
      </dgm:t>
    </dgm:pt>
    <dgm:pt modelId="{5BAFF9CB-C14F-4643-95E2-C7BEC587208D}" type="parTrans" cxnId="{83162C9D-70B9-4B8E-AA82-33E50113A321}">
      <dgm:prSet/>
      <dgm:spPr/>
      <dgm:t>
        <a:bodyPr/>
        <a:lstStyle/>
        <a:p>
          <a:endParaRPr lang="en-US"/>
        </a:p>
      </dgm:t>
    </dgm:pt>
    <dgm:pt modelId="{9CEDA674-B161-46B6-A806-2B1EF66C20A9}" type="sibTrans" cxnId="{83162C9D-70B9-4B8E-AA82-33E50113A321}">
      <dgm:prSet/>
      <dgm:spPr/>
      <dgm:t>
        <a:bodyPr/>
        <a:lstStyle/>
        <a:p>
          <a:endParaRPr lang="en-US"/>
        </a:p>
      </dgm:t>
    </dgm:pt>
    <dgm:pt modelId="{FDD176FF-0C37-48FF-9405-6B13EC86CAEB}" type="pres">
      <dgm:prSet presAssocID="{A2FB6079-D6CA-4FCB-9A80-D86EF51463DC}" presName="Name0" presStyleCnt="0">
        <dgm:presLayoutVars>
          <dgm:dir/>
          <dgm:animLvl val="lvl"/>
          <dgm:resizeHandles val="exact"/>
        </dgm:presLayoutVars>
      </dgm:prSet>
      <dgm:spPr/>
    </dgm:pt>
    <dgm:pt modelId="{D478DA62-CA73-4CA3-9A9A-A6708BC909D6}" type="pres">
      <dgm:prSet presAssocID="{0028C943-C117-4387-AB5D-9E5D86DA9294}" presName="composite" presStyleCnt="0"/>
      <dgm:spPr/>
    </dgm:pt>
    <dgm:pt modelId="{495EE2F4-4338-4BA1-979F-A1809AC21902}" type="pres">
      <dgm:prSet presAssocID="{0028C943-C117-4387-AB5D-9E5D86DA9294}" presName="parTx" presStyleLbl="alignNode1" presStyleIdx="0" presStyleCnt="4">
        <dgm:presLayoutVars>
          <dgm:chMax val="0"/>
          <dgm:chPref val="0"/>
        </dgm:presLayoutVars>
      </dgm:prSet>
      <dgm:spPr/>
    </dgm:pt>
    <dgm:pt modelId="{5505658F-2A89-463D-82A4-5B494DA0BD6D}" type="pres">
      <dgm:prSet presAssocID="{0028C943-C117-4387-AB5D-9E5D86DA9294}" presName="desTx" presStyleLbl="alignAccFollowNode1" presStyleIdx="0" presStyleCnt="4">
        <dgm:presLayoutVars/>
      </dgm:prSet>
      <dgm:spPr/>
    </dgm:pt>
    <dgm:pt modelId="{0336E0CD-05BA-415D-AB07-A45715791DDD}" type="pres">
      <dgm:prSet presAssocID="{2C18EB22-325D-42FB-A93D-27BB7F838875}" presName="space" presStyleCnt="0"/>
      <dgm:spPr/>
    </dgm:pt>
    <dgm:pt modelId="{27A39366-C22E-45A8-96F0-A37D6C3E6616}" type="pres">
      <dgm:prSet presAssocID="{18F4B522-493C-4E29-ABD7-2C7E366AA229}" presName="composite" presStyleCnt="0"/>
      <dgm:spPr/>
    </dgm:pt>
    <dgm:pt modelId="{52674072-4FC0-4B29-BCD6-78389EB0B6BC}" type="pres">
      <dgm:prSet presAssocID="{18F4B522-493C-4E29-ABD7-2C7E366AA229}" presName="parTx" presStyleLbl="alignNode1" presStyleIdx="1" presStyleCnt="4">
        <dgm:presLayoutVars>
          <dgm:chMax val="0"/>
          <dgm:chPref val="0"/>
        </dgm:presLayoutVars>
      </dgm:prSet>
      <dgm:spPr/>
    </dgm:pt>
    <dgm:pt modelId="{0366D45A-C6FF-486D-97FA-5AE5DC9F9D33}" type="pres">
      <dgm:prSet presAssocID="{18F4B522-493C-4E29-ABD7-2C7E366AA229}" presName="desTx" presStyleLbl="alignAccFollowNode1" presStyleIdx="1" presStyleCnt="4">
        <dgm:presLayoutVars/>
      </dgm:prSet>
      <dgm:spPr/>
    </dgm:pt>
    <dgm:pt modelId="{A35D5DC7-5BCA-448B-9595-70DD10B9213D}" type="pres">
      <dgm:prSet presAssocID="{4107342E-0619-4F32-8188-1D23811A3E98}" presName="space" presStyleCnt="0"/>
      <dgm:spPr/>
    </dgm:pt>
    <dgm:pt modelId="{AB0C0B39-EB26-4FF0-B06B-4C098563102D}" type="pres">
      <dgm:prSet presAssocID="{29A0E9C0-D9CE-45F4-9D1D-AE785AA11633}" presName="composite" presStyleCnt="0"/>
      <dgm:spPr/>
    </dgm:pt>
    <dgm:pt modelId="{822183A0-94F0-448B-A3BA-B8A70294D3AF}" type="pres">
      <dgm:prSet presAssocID="{29A0E9C0-D9CE-45F4-9D1D-AE785AA11633}" presName="parTx" presStyleLbl="alignNode1" presStyleIdx="2" presStyleCnt="4">
        <dgm:presLayoutVars>
          <dgm:chMax val="0"/>
          <dgm:chPref val="0"/>
        </dgm:presLayoutVars>
      </dgm:prSet>
      <dgm:spPr/>
    </dgm:pt>
    <dgm:pt modelId="{E5FD02A5-0BA3-405E-9844-CDC01899924B}" type="pres">
      <dgm:prSet presAssocID="{29A0E9C0-D9CE-45F4-9D1D-AE785AA11633}" presName="desTx" presStyleLbl="alignAccFollowNode1" presStyleIdx="2" presStyleCnt="4">
        <dgm:presLayoutVars/>
      </dgm:prSet>
      <dgm:spPr/>
    </dgm:pt>
    <dgm:pt modelId="{559CD7C6-03C0-4C3E-8867-C9D5469D2201}" type="pres">
      <dgm:prSet presAssocID="{98BD8909-D0DB-4D77-A8EE-288723A34690}" presName="space" presStyleCnt="0"/>
      <dgm:spPr/>
    </dgm:pt>
    <dgm:pt modelId="{5B006475-B150-457D-92CE-A6BA915FD2CF}" type="pres">
      <dgm:prSet presAssocID="{90C39E0F-1D30-45A2-A1A8-2787C590179A}" presName="composite" presStyleCnt="0"/>
      <dgm:spPr/>
    </dgm:pt>
    <dgm:pt modelId="{F91E8444-C286-4176-8703-50B1C6F8A5B3}" type="pres">
      <dgm:prSet presAssocID="{90C39E0F-1D30-45A2-A1A8-2787C590179A}" presName="parTx" presStyleLbl="alignNode1" presStyleIdx="3" presStyleCnt="4">
        <dgm:presLayoutVars>
          <dgm:chMax val="0"/>
          <dgm:chPref val="0"/>
        </dgm:presLayoutVars>
      </dgm:prSet>
      <dgm:spPr/>
    </dgm:pt>
    <dgm:pt modelId="{C6754853-0716-4D42-869C-DED0CD7AA165}" type="pres">
      <dgm:prSet presAssocID="{90C39E0F-1D30-45A2-A1A8-2787C590179A}" presName="desTx" presStyleLbl="alignAccFollowNode1" presStyleIdx="3" presStyleCnt="4">
        <dgm:presLayoutVars/>
      </dgm:prSet>
      <dgm:spPr/>
    </dgm:pt>
  </dgm:ptLst>
  <dgm:cxnLst>
    <dgm:cxn modelId="{6F717A06-1DB6-483E-9095-78A11C2992B4}" type="presOf" srcId="{886F6B37-6195-4D1C-9363-0799E23DA9EA}" destId="{5505658F-2A89-463D-82A4-5B494DA0BD6D}" srcOrd="0" destOrd="0" presId="urn:microsoft.com/office/officeart/2016/7/layout/HorizontalActionList"/>
    <dgm:cxn modelId="{DC6E4208-85D1-4417-BC57-2D717022003C}" type="presOf" srcId="{29A0E9C0-D9CE-45F4-9D1D-AE785AA11633}" destId="{822183A0-94F0-448B-A3BA-B8A70294D3AF}" srcOrd="0" destOrd="0" presId="urn:microsoft.com/office/officeart/2016/7/layout/HorizontalActionList"/>
    <dgm:cxn modelId="{C33A180D-E97F-4CBC-8357-53C1B36EDD2A}" srcId="{A2FB6079-D6CA-4FCB-9A80-D86EF51463DC}" destId="{90C39E0F-1D30-45A2-A1A8-2787C590179A}" srcOrd="3" destOrd="0" parTransId="{37826811-6E32-431A-B02F-8FD8C977E71B}" sibTransId="{170FB815-4A93-49DD-B7CC-0EED35DDA173}"/>
    <dgm:cxn modelId="{B6BA6318-F7E2-490B-83D0-2F3C16838F91}" srcId="{A2FB6079-D6CA-4FCB-9A80-D86EF51463DC}" destId="{0028C943-C117-4387-AB5D-9E5D86DA9294}" srcOrd="0" destOrd="0" parTransId="{6500F01A-7A0F-4128-8C81-CF1E781AC921}" sibTransId="{2C18EB22-325D-42FB-A93D-27BB7F838875}"/>
    <dgm:cxn modelId="{3AEEA537-A708-4810-8560-FAEA3A3105EE}" type="presOf" srcId="{90C39E0F-1D30-45A2-A1A8-2787C590179A}" destId="{F91E8444-C286-4176-8703-50B1C6F8A5B3}" srcOrd="0" destOrd="0" presId="urn:microsoft.com/office/officeart/2016/7/layout/HorizontalActionList"/>
    <dgm:cxn modelId="{BFA24666-1CBE-48BC-AC17-3BC9B97F1059}" type="presOf" srcId="{A2FB6079-D6CA-4FCB-9A80-D86EF51463DC}" destId="{FDD176FF-0C37-48FF-9405-6B13EC86CAEB}" srcOrd="0" destOrd="0" presId="urn:microsoft.com/office/officeart/2016/7/layout/HorizontalActionList"/>
    <dgm:cxn modelId="{BDC1F54D-ADA9-4D55-8D51-E42D9074710C}" type="presOf" srcId="{0028C943-C117-4387-AB5D-9E5D86DA9294}" destId="{495EE2F4-4338-4BA1-979F-A1809AC21902}" srcOrd="0" destOrd="0" presId="urn:microsoft.com/office/officeart/2016/7/layout/HorizontalActionList"/>
    <dgm:cxn modelId="{FBBF044E-8649-4BC0-80E4-4764B30EC1E1}" srcId="{0028C943-C117-4387-AB5D-9E5D86DA9294}" destId="{886F6B37-6195-4D1C-9363-0799E23DA9EA}" srcOrd="0" destOrd="0" parTransId="{FDF586EF-CD13-418B-8AFB-6B65EAEB4B57}" sibTransId="{A34C29F7-E2E4-4607-B435-DEAB794E4FFB}"/>
    <dgm:cxn modelId="{E7B8A87C-8DDD-4723-8A34-2E7F357B9E8A}" srcId="{29A0E9C0-D9CE-45F4-9D1D-AE785AA11633}" destId="{350C2F21-D450-4866-BF1D-199288F9B0F9}" srcOrd="0" destOrd="0" parTransId="{73076D54-B296-4A38-8CD5-BD5E0A56E673}" sibTransId="{BE1D4D33-DCC4-45AE-A57B-8C6246FD80AB}"/>
    <dgm:cxn modelId="{EBD39897-7928-4090-92DE-88347938C887}" type="presOf" srcId="{E4EF156C-2080-426F-BCEB-E706598F70B8}" destId="{0366D45A-C6FF-486D-97FA-5AE5DC9F9D33}" srcOrd="0" destOrd="0" presId="urn:microsoft.com/office/officeart/2016/7/layout/HorizontalActionList"/>
    <dgm:cxn modelId="{992FC198-EBA6-4AD7-8429-0712E2F93E7C}" type="presOf" srcId="{1FC89762-CCF5-4431-A67C-30E712788E1E}" destId="{C6754853-0716-4D42-869C-DED0CD7AA165}" srcOrd="0" destOrd="0" presId="urn:microsoft.com/office/officeart/2016/7/layout/HorizontalActionList"/>
    <dgm:cxn modelId="{83162C9D-70B9-4B8E-AA82-33E50113A321}" srcId="{90C39E0F-1D30-45A2-A1A8-2787C590179A}" destId="{1FC89762-CCF5-4431-A67C-30E712788E1E}" srcOrd="0" destOrd="0" parTransId="{5BAFF9CB-C14F-4643-95E2-C7BEC587208D}" sibTransId="{9CEDA674-B161-46B6-A806-2B1EF66C20A9}"/>
    <dgm:cxn modelId="{ADFD5D9D-6197-4AC2-85D1-6B069EE0C41C}" type="presOf" srcId="{350C2F21-D450-4866-BF1D-199288F9B0F9}" destId="{E5FD02A5-0BA3-405E-9844-CDC01899924B}" srcOrd="0" destOrd="0" presId="urn:microsoft.com/office/officeart/2016/7/layout/HorizontalActionList"/>
    <dgm:cxn modelId="{D72E7EB8-E354-48BC-97B7-59E844DD1306}" srcId="{A2FB6079-D6CA-4FCB-9A80-D86EF51463DC}" destId="{29A0E9C0-D9CE-45F4-9D1D-AE785AA11633}" srcOrd="2" destOrd="0" parTransId="{A20D7E6F-78F7-487D-91C6-3E7D677792E3}" sibTransId="{98BD8909-D0DB-4D77-A8EE-288723A34690}"/>
    <dgm:cxn modelId="{AB5BF2D3-0D5C-45FE-88CD-06DD196B83B0}" type="presOf" srcId="{18F4B522-493C-4E29-ABD7-2C7E366AA229}" destId="{52674072-4FC0-4B29-BCD6-78389EB0B6BC}" srcOrd="0" destOrd="0" presId="urn:microsoft.com/office/officeart/2016/7/layout/HorizontalActionList"/>
    <dgm:cxn modelId="{D95903E5-5753-49F9-AE0C-FDA9A83FFD47}" srcId="{A2FB6079-D6CA-4FCB-9A80-D86EF51463DC}" destId="{18F4B522-493C-4E29-ABD7-2C7E366AA229}" srcOrd="1" destOrd="0" parTransId="{66C22A4F-6F52-44B5-B894-C4D7E836FDCF}" sibTransId="{4107342E-0619-4F32-8188-1D23811A3E98}"/>
    <dgm:cxn modelId="{A7E14DFC-4AB9-4CF5-A55E-12844515937C}" srcId="{18F4B522-493C-4E29-ABD7-2C7E366AA229}" destId="{E4EF156C-2080-426F-BCEB-E706598F70B8}" srcOrd="0" destOrd="0" parTransId="{EDF4EC8D-5012-4809-87C0-851B838A1A86}" sibTransId="{D29562A7-8E8C-4D84-9441-B4F4AF669DA4}"/>
    <dgm:cxn modelId="{180A0B36-FEAF-4D4A-BD0E-171D76D439B1}" type="presParOf" srcId="{FDD176FF-0C37-48FF-9405-6B13EC86CAEB}" destId="{D478DA62-CA73-4CA3-9A9A-A6708BC909D6}" srcOrd="0" destOrd="0" presId="urn:microsoft.com/office/officeart/2016/7/layout/HorizontalActionList"/>
    <dgm:cxn modelId="{9449C09D-D6CF-4B56-83B9-3A973A1E2758}" type="presParOf" srcId="{D478DA62-CA73-4CA3-9A9A-A6708BC909D6}" destId="{495EE2F4-4338-4BA1-979F-A1809AC21902}" srcOrd="0" destOrd="0" presId="urn:microsoft.com/office/officeart/2016/7/layout/HorizontalActionList"/>
    <dgm:cxn modelId="{E2C8E960-006F-40B1-B527-732ADAF1F829}" type="presParOf" srcId="{D478DA62-CA73-4CA3-9A9A-A6708BC909D6}" destId="{5505658F-2A89-463D-82A4-5B494DA0BD6D}" srcOrd="1" destOrd="0" presId="urn:microsoft.com/office/officeart/2016/7/layout/HorizontalActionList"/>
    <dgm:cxn modelId="{1AE2F89D-69B4-4B80-B029-7848E1C1B0A9}" type="presParOf" srcId="{FDD176FF-0C37-48FF-9405-6B13EC86CAEB}" destId="{0336E0CD-05BA-415D-AB07-A45715791DDD}" srcOrd="1" destOrd="0" presId="urn:microsoft.com/office/officeart/2016/7/layout/HorizontalActionList"/>
    <dgm:cxn modelId="{96EE829B-89B9-4DD7-A045-1AF80DB7CE70}" type="presParOf" srcId="{FDD176FF-0C37-48FF-9405-6B13EC86CAEB}" destId="{27A39366-C22E-45A8-96F0-A37D6C3E6616}" srcOrd="2" destOrd="0" presId="urn:microsoft.com/office/officeart/2016/7/layout/HorizontalActionList"/>
    <dgm:cxn modelId="{CF71D311-E7BD-4E1F-92AD-050480527B15}" type="presParOf" srcId="{27A39366-C22E-45A8-96F0-A37D6C3E6616}" destId="{52674072-4FC0-4B29-BCD6-78389EB0B6BC}" srcOrd="0" destOrd="0" presId="urn:microsoft.com/office/officeart/2016/7/layout/HorizontalActionList"/>
    <dgm:cxn modelId="{80E32D59-D346-4650-993B-40D65E413570}" type="presParOf" srcId="{27A39366-C22E-45A8-96F0-A37D6C3E6616}" destId="{0366D45A-C6FF-486D-97FA-5AE5DC9F9D33}" srcOrd="1" destOrd="0" presId="urn:microsoft.com/office/officeart/2016/7/layout/HorizontalActionList"/>
    <dgm:cxn modelId="{22D787C6-4B59-456E-A650-2455913A6F0C}" type="presParOf" srcId="{FDD176FF-0C37-48FF-9405-6B13EC86CAEB}" destId="{A35D5DC7-5BCA-448B-9595-70DD10B9213D}" srcOrd="3" destOrd="0" presId="urn:microsoft.com/office/officeart/2016/7/layout/HorizontalActionList"/>
    <dgm:cxn modelId="{165871A0-7693-4ACA-8F60-FDAAE4B15868}" type="presParOf" srcId="{FDD176FF-0C37-48FF-9405-6B13EC86CAEB}" destId="{AB0C0B39-EB26-4FF0-B06B-4C098563102D}" srcOrd="4" destOrd="0" presId="urn:microsoft.com/office/officeart/2016/7/layout/HorizontalActionList"/>
    <dgm:cxn modelId="{378B738E-F7B7-4D72-9731-07A3CBAC9350}" type="presParOf" srcId="{AB0C0B39-EB26-4FF0-B06B-4C098563102D}" destId="{822183A0-94F0-448B-A3BA-B8A70294D3AF}" srcOrd="0" destOrd="0" presId="urn:microsoft.com/office/officeart/2016/7/layout/HorizontalActionList"/>
    <dgm:cxn modelId="{F034ED36-973D-42A2-9FAD-4BD13672FFEE}" type="presParOf" srcId="{AB0C0B39-EB26-4FF0-B06B-4C098563102D}" destId="{E5FD02A5-0BA3-405E-9844-CDC01899924B}" srcOrd="1" destOrd="0" presId="urn:microsoft.com/office/officeart/2016/7/layout/HorizontalActionList"/>
    <dgm:cxn modelId="{CA8ABF32-6509-4D6A-9AC0-75C77AA23D12}" type="presParOf" srcId="{FDD176FF-0C37-48FF-9405-6B13EC86CAEB}" destId="{559CD7C6-03C0-4C3E-8867-C9D5469D2201}" srcOrd="5" destOrd="0" presId="urn:microsoft.com/office/officeart/2016/7/layout/HorizontalActionList"/>
    <dgm:cxn modelId="{9C894DAC-D3DC-4D2E-B33C-43F55AA8BCB1}" type="presParOf" srcId="{FDD176FF-0C37-48FF-9405-6B13EC86CAEB}" destId="{5B006475-B150-457D-92CE-A6BA915FD2CF}" srcOrd="6" destOrd="0" presId="urn:microsoft.com/office/officeart/2016/7/layout/HorizontalActionList"/>
    <dgm:cxn modelId="{42173F12-E222-46B0-A8DC-2C1F13AEFCBB}" type="presParOf" srcId="{5B006475-B150-457D-92CE-A6BA915FD2CF}" destId="{F91E8444-C286-4176-8703-50B1C6F8A5B3}" srcOrd="0" destOrd="0" presId="urn:microsoft.com/office/officeart/2016/7/layout/HorizontalActionList"/>
    <dgm:cxn modelId="{EFB107ED-1309-4E91-A9AC-3BB7DD862189}" type="presParOf" srcId="{5B006475-B150-457D-92CE-A6BA915FD2CF}" destId="{C6754853-0716-4D42-869C-DED0CD7AA165}" srcOrd="1" destOrd="0" presId="urn:microsoft.com/office/officeart/2016/7/layout/Horizontal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E787558-9A8E-4124-B7BD-23BD6D60C68C}" type="doc">
      <dgm:prSet loTypeId="urn:microsoft.com/office/officeart/2005/8/layout/hierarchy1" loCatId="hierarchy" qsTypeId="urn:microsoft.com/office/officeart/2005/8/quickstyle/3d2" qsCatId="3D" csTypeId="urn:microsoft.com/office/officeart/2005/8/colors/colorful1" csCatId="colorful"/>
      <dgm:spPr/>
      <dgm:t>
        <a:bodyPr/>
        <a:lstStyle/>
        <a:p>
          <a:endParaRPr lang="en-US"/>
        </a:p>
      </dgm:t>
    </dgm:pt>
    <dgm:pt modelId="{240029DE-9DC1-4FD3-B86E-6326767C44EB}">
      <dgm:prSet/>
      <dgm:spPr/>
      <dgm:t>
        <a:bodyPr/>
        <a:lstStyle/>
        <a:p>
          <a:r>
            <a:rPr lang="en-GB" b="1" dirty="0"/>
            <a:t>Dataset: NHANES (N = 2,029)</a:t>
          </a:r>
          <a:endParaRPr lang="en-US" b="1" dirty="0"/>
        </a:p>
      </dgm:t>
    </dgm:pt>
    <dgm:pt modelId="{593451B7-D5F8-4016-B164-38BFA3A4DDBF}" type="parTrans" cxnId="{8140F283-DB1E-4A87-865F-BA42C14DD669}">
      <dgm:prSet/>
      <dgm:spPr/>
      <dgm:t>
        <a:bodyPr/>
        <a:lstStyle/>
        <a:p>
          <a:endParaRPr lang="en-US"/>
        </a:p>
      </dgm:t>
    </dgm:pt>
    <dgm:pt modelId="{5E511E0D-03AD-4A69-8075-757E77094898}" type="sibTrans" cxnId="{8140F283-DB1E-4A87-865F-BA42C14DD669}">
      <dgm:prSet/>
      <dgm:spPr/>
      <dgm:t>
        <a:bodyPr/>
        <a:lstStyle/>
        <a:p>
          <a:endParaRPr lang="en-US"/>
        </a:p>
      </dgm:t>
    </dgm:pt>
    <dgm:pt modelId="{4FDAF473-488D-4EFE-A804-1DB4C6843EA8}">
      <dgm:prSet/>
      <dgm:spPr/>
      <dgm:t>
        <a:bodyPr/>
        <a:lstStyle/>
        <a:p>
          <a:r>
            <a:rPr lang="en-GB" b="1"/>
            <a:t>Class distribution: Normal (62%), Prediabetes (27%), Diabetes (11%)</a:t>
          </a:r>
          <a:endParaRPr lang="en-US" b="1"/>
        </a:p>
      </dgm:t>
    </dgm:pt>
    <dgm:pt modelId="{7674E640-57BE-417B-9742-48F152DF560F}" type="parTrans" cxnId="{F0F37B87-79DC-447A-ACC4-06F318292320}">
      <dgm:prSet/>
      <dgm:spPr/>
      <dgm:t>
        <a:bodyPr/>
        <a:lstStyle/>
        <a:p>
          <a:endParaRPr lang="en-US"/>
        </a:p>
      </dgm:t>
    </dgm:pt>
    <dgm:pt modelId="{114F2429-A63E-4BA0-A8AA-C3DA85057AB4}" type="sibTrans" cxnId="{F0F37B87-79DC-447A-ACC4-06F318292320}">
      <dgm:prSet/>
      <dgm:spPr/>
      <dgm:t>
        <a:bodyPr/>
        <a:lstStyle/>
        <a:p>
          <a:endParaRPr lang="en-US"/>
        </a:p>
      </dgm:t>
    </dgm:pt>
    <dgm:pt modelId="{421BC974-5243-4056-B480-821ECD1DF3A7}">
      <dgm:prSet/>
      <dgm:spPr/>
      <dgm:t>
        <a:bodyPr/>
        <a:lstStyle/>
        <a:p>
          <a:r>
            <a:rPr lang="en-GB" b="1"/>
            <a:t>Feature selection via Recursive Feature Elimination (RFE) and domain knowledge</a:t>
          </a:r>
          <a:endParaRPr lang="en-US" b="1"/>
        </a:p>
      </dgm:t>
    </dgm:pt>
    <dgm:pt modelId="{4D775992-E83C-4CDE-BA1B-B5E1B3B0E07F}" type="parTrans" cxnId="{FAF81397-2364-46AF-B6CF-2529A86536E3}">
      <dgm:prSet/>
      <dgm:spPr/>
      <dgm:t>
        <a:bodyPr/>
        <a:lstStyle/>
        <a:p>
          <a:endParaRPr lang="en-US"/>
        </a:p>
      </dgm:t>
    </dgm:pt>
    <dgm:pt modelId="{7ADC7418-3719-4A8F-9198-3EAC037BC9B2}" type="sibTrans" cxnId="{FAF81397-2364-46AF-B6CF-2529A86536E3}">
      <dgm:prSet/>
      <dgm:spPr/>
      <dgm:t>
        <a:bodyPr/>
        <a:lstStyle/>
        <a:p>
          <a:endParaRPr lang="en-US"/>
        </a:p>
      </dgm:t>
    </dgm:pt>
    <dgm:pt modelId="{C7B0731D-78B0-45C7-A37F-56BF5717B72C}">
      <dgm:prSet/>
      <dgm:spPr/>
      <dgm:t>
        <a:bodyPr/>
        <a:lstStyle/>
        <a:p>
          <a:r>
            <a:rPr lang="en-GB" b="1"/>
            <a:t>Final six features:</a:t>
          </a:r>
          <a:endParaRPr lang="en-US" b="1"/>
        </a:p>
      </dgm:t>
    </dgm:pt>
    <dgm:pt modelId="{CFD5470C-356A-46D0-8CB2-530E25FF4EBF}" type="parTrans" cxnId="{3F0F4333-9527-4072-A1F4-2348838572E3}">
      <dgm:prSet/>
      <dgm:spPr/>
      <dgm:t>
        <a:bodyPr/>
        <a:lstStyle/>
        <a:p>
          <a:endParaRPr lang="en-US"/>
        </a:p>
      </dgm:t>
    </dgm:pt>
    <dgm:pt modelId="{FB4F5D6F-8D81-4BD6-8607-074A3D3DA910}" type="sibTrans" cxnId="{3F0F4333-9527-4072-A1F4-2348838572E3}">
      <dgm:prSet/>
      <dgm:spPr/>
      <dgm:t>
        <a:bodyPr/>
        <a:lstStyle/>
        <a:p>
          <a:endParaRPr lang="en-US"/>
        </a:p>
      </dgm:t>
    </dgm:pt>
    <dgm:pt modelId="{E1F6C2B9-B770-4B7C-89D0-C11921B6FCBE}">
      <dgm:prSet/>
      <dgm:spPr/>
      <dgm:t>
        <a:bodyPr/>
        <a:lstStyle/>
        <a:p>
          <a:r>
            <a:rPr lang="en-GB" b="1"/>
            <a:t>Fasting Glucose, Age, Diabetes History, Insulin Level, Waist Circumference, Systolic BP</a:t>
          </a:r>
          <a:endParaRPr lang="en-US" b="1"/>
        </a:p>
      </dgm:t>
    </dgm:pt>
    <dgm:pt modelId="{26C232D0-7AFD-49BA-804A-5357D0C570E6}" type="parTrans" cxnId="{FCEC37B7-9D46-4541-9280-B63565D69B7F}">
      <dgm:prSet/>
      <dgm:spPr/>
      <dgm:t>
        <a:bodyPr/>
        <a:lstStyle/>
        <a:p>
          <a:endParaRPr lang="en-US" b="1"/>
        </a:p>
      </dgm:t>
    </dgm:pt>
    <dgm:pt modelId="{CB1CF1D8-9B4F-4C3A-A89E-196A670A6642}" type="sibTrans" cxnId="{FCEC37B7-9D46-4541-9280-B63565D69B7F}">
      <dgm:prSet/>
      <dgm:spPr/>
      <dgm:t>
        <a:bodyPr/>
        <a:lstStyle/>
        <a:p>
          <a:endParaRPr lang="en-US"/>
        </a:p>
      </dgm:t>
    </dgm:pt>
    <dgm:pt modelId="{DBEB2F49-AF8D-413C-B8BD-1926562053C5}" type="pres">
      <dgm:prSet presAssocID="{DE787558-9A8E-4124-B7BD-23BD6D60C68C}" presName="hierChild1" presStyleCnt="0">
        <dgm:presLayoutVars>
          <dgm:chPref val="1"/>
          <dgm:dir/>
          <dgm:animOne val="branch"/>
          <dgm:animLvl val="lvl"/>
          <dgm:resizeHandles/>
        </dgm:presLayoutVars>
      </dgm:prSet>
      <dgm:spPr/>
    </dgm:pt>
    <dgm:pt modelId="{7249FDF9-863B-456C-B4EE-24C63315F8FC}" type="pres">
      <dgm:prSet presAssocID="{240029DE-9DC1-4FD3-B86E-6326767C44EB}" presName="hierRoot1" presStyleCnt="0"/>
      <dgm:spPr/>
    </dgm:pt>
    <dgm:pt modelId="{390B4E3D-FD27-4959-AC7C-0C58F03A10D7}" type="pres">
      <dgm:prSet presAssocID="{240029DE-9DC1-4FD3-B86E-6326767C44EB}" presName="composite" presStyleCnt="0"/>
      <dgm:spPr/>
    </dgm:pt>
    <dgm:pt modelId="{449B987A-7B6A-44E1-90F6-8F9F0D623971}" type="pres">
      <dgm:prSet presAssocID="{240029DE-9DC1-4FD3-B86E-6326767C44EB}" presName="background" presStyleLbl="node0" presStyleIdx="0" presStyleCnt="4"/>
      <dgm:spPr/>
    </dgm:pt>
    <dgm:pt modelId="{0A09460E-4251-4412-B873-7E361EAD5826}" type="pres">
      <dgm:prSet presAssocID="{240029DE-9DC1-4FD3-B86E-6326767C44EB}" presName="text" presStyleLbl="fgAcc0" presStyleIdx="0" presStyleCnt="4">
        <dgm:presLayoutVars>
          <dgm:chPref val="3"/>
        </dgm:presLayoutVars>
      </dgm:prSet>
      <dgm:spPr/>
    </dgm:pt>
    <dgm:pt modelId="{539D8C3A-FE50-47C7-9F64-48AEF8F82157}" type="pres">
      <dgm:prSet presAssocID="{240029DE-9DC1-4FD3-B86E-6326767C44EB}" presName="hierChild2" presStyleCnt="0"/>
      <dgm:spPr/>
    </dgm:pt>
    <dgm:pt modelId="{F0EDC4F9-B364-47BF-A8DD-529689DF80F7}" type="pres">
      <dgm:prSet presAssocID="{4FDAF473-488D-4EFE-A804-1DB4C6843EA8}" presName="hierRoot1" presStyleCnt="0"/>
      <dgm:spPr/>
    </dgm:pt>
    <dgm:pt modelId="{EF051EAA-7893-4684-BBD8-68B91AABA2E3}" type="pres">
      <dgm:prSet presAssocID="{4FDAF473-488D-4EFE-A804-1DB4C6843EA8}" presName="composite" presStyleCnt="0"/>
      <dgm:spPr/>
    </dgm:pt>
    <dgm:pt modelId="{F382A8B1-EF70-4D0E-818D-01C47A32377A}" type="pres">
      <dgm:prSet presAssocID="{4FDAF473-488D-4EFE-A804-1DB4C6843EA8}" presName="background" presStyleLbl="node0" presStyleIdx="1" presStyleCnt="4"/>
      <dgm:spPr/>
    </dgm:pt>
    <dgm:pt modelId="{4CF876E7-26A4-4BAB-A305-D8EE7660E4AD}" type="pres">
      <dgm:prSet presAssocID="{4FDAF473-488D-4EFE-A804-1DB4C6843EA8}" presName="text" presStyleLbl="fgAcc0" presStyleIdx="1" presStyleCnt="4">
        <dgm:presLayoutVars>
          <dgm:chPref val="3"/>
        </dgm:presLayoutVars>
      </dgm:prSet>
      <dgm:spPr/>
    </dgm:pt>
    <dgm:pt modelId="{A5594AAD-4CD3-4163-9AC9-02778D6ADFBC}" type="pres">
      <dgm:prSet presAssocID="{4FDAF473-488D-4EFE-A804-1DB4C6843EA8}" presName="hierChild2" presStyleCnt="0"/>
      <dgm:spPr/>
    </dgm:pt>
    <dgm:pt modelId="{01C5EC35-CF61-4CF3-B8A2-CA377D4F0371}" type="pres">
      <dgm:prSet presAssocID="{421BC974-5243-4056-B480-821ECD1DF3A7}" presName="hierRoot1" presStyleCnt="0"/>
      <dgm:spPr/>
    </dgm:pt>
    <dgm:pt modelId="{4D405468-179C-4F45-A4CE-F401A194BEA2}" type="pres">
      <dgm:prSet presAssocID="{421BC974-5243-4056-B480-821ECD1DF3A7}" presName="composite" presStyleCnt="0"/>
      <dgm:spPr/>
    </dgm:pt>
    <dgm:pt modelId="{D96DBA5A-17D1-47DF-8DA1-06B00948D796}" type="pres">
      <dgm:prSet presAssocID="{421BC974-5243-4056-B480-821ECD1DF3A7}" presName="background" presStyleLbl="node0" presStyleIdx="2" presStyleCnt="4"/>
      <dgm:spPr/>
    </dgm:pt>
    <dgm:pt modelId="{EA69A5C0-EF51-4681-A3A2-460B077EF7E6}" type="pres">
      <dgm:prSet presAssocID="{421BC974-5243-4056-B480-821ECD1DF3A7}" presName="text" presStyleLbl="fgAcc0" presStyleIdx="2" presStyleCnt="4">
        <dgm:presLayoutVars>
          <dgm:chPref val="3"/>
        </dgm:presLayoutVars>
      </dgm:prSet>
      <dgm:spPr/>
    </dgm:pt>
    <dgm:pt modelId="{6D45BB32-6FEC-4080-B935-39F3E3129FEF}" type="pres">
      <dgm:prSet presAssocID="{421BC974-5243-4056-B480-821ECD1DF3A7}" presName="hierChild2" presStyleCnt="0"/>
      <dgm:spPr/>
    </dgm:pt>
    <dgm:pt modelId="{94F3434C-0CD7-476A-B177-3F2A04625E8E}" type="pres">
      <dgm:prSet presAssocID="{C7B0731D-78B0-45C7-A37F-56BF5717B72C}" presName="hierRoot1" presStyleCnt="0"/>
      <dgm:spPr/>
    </dgm:pt>
    <dgm:pt modelId="{EC170738-813C-46DD-B3D2-A3B02398346D}" type="pres">
      <dgm:prSet presAssocID="{C7B0731D-78B0-45C7-A37F-56BF5717B72C}" presName="composite" presStyleCnt="0"/>
      <dgm:spPr/>
    </dgm:pt>
    <dgm:pt modelId="{4A819F3A-89D8-43D0-B29D-E017E710539F}" type="pres">
      <dgm:prSet presAssocID="{C7B0731D-78B0-45C7-A37F-56BF5717B72C}" presName="background" presStyleLbl="node0" presStyleIdx="3" presStyleCnt="4"/>
      <dgm:spPr/>
    </dgm:pt>
    <dgm:pt modelId="{99AC2CF1-6999-4C19-B3DE-CE7F12881FEB}" type="pres">
      <dgm:prSet presAssocID="{C7B0731D-78B0-45C7-A37F-56BF5717B72C}" presName="text" presStyleLbl="fgAcc0" presStyleIdx="3" presStyleCnt="4">
        <dgm:presLayoutVars>
          <dgm:chPref val="3"/>
        </dgm:presLayoutVars>
      </dgm:prSet>
      <dgm:spPr/>
    </dgm:pt>
    <dgm:pt modelId="{215D0B72-6AB1-48B6-8A2F-CF6BC9CBB87D}" type="pres">
      <dgm:prSet presAssocID="{C7B0731D-78B0-45C7-A37F-56BF5717B72C}" presName="hierChild2" presStyleCnt="0"/>
      <dgm:spPr/>
    </dgm:pt>
    <dgm:pt modelId="{94CC1CD2-DC6E-4ED3-839D-4F6516A793BB}" type="pres">
      <dgm:prSet presAssocID="{26C232D0-7AFD-49BA-804A-5357D0C570E6}" presName="Name10" presStyleLbl="parChTrans1D2" presStyleIdx="0" presStyleCnt="1"/>
      <dgm:spPr/>
    </dgm:pt>
    <dgm:pt modelId="{524F1926-B02A-4AA9-85E3-E26956004398}" type="pres">
      <dgm:prSet presAssocID="{E1F6C2B9-B770-4B7C-89D0-C11921B6FCBE}" presName="hierRoot2" presStyleCnt="0"/>
      <dgm:spPr/>
    </dgm:pt>
    <dgm:pt modelId="{4B02879E-8A23-4D45-B6AF-757B189A451B}" type="pres">
      <dgm:prSet presAssocID="{E1F6C2B9-B770-4B7C-89D0-C11921B6FCBE}" presName="composite2" presStyleCnt="0"/>
      <dgm:spPr/>
    </dgm:pt>
    <dgm:pt modelId="{1A3089BB-5D18-4A3F-BB2A-A310CA0DC78F}" type="pres">
      <dgm:prSet presAssocID="{E1F6C2B9-B770-4B7C-89D0-C11921B6FCBE}" presName="background2" presStyleLbl="node2" presStyleIdx="0" presStyleCnt="1"/>
      <dgm:spPr/>
    </dgm:pt>
    <dgm:pt modelId="{E10277B8-C00C-40FD-B750-FBA49E8FF8C1}" type="pres">
      <dgm:prSet presAssocID="{E1F6C2B9-B770-4B7C-89D0-C11921B6FCBE}" presName="text2" presStyleLbl="fgAcc2" presStyleIdx="0" presStyleCnt="1">
        <dgm:presLayoutVars>
          <dgm:chPref val="3"/>
        </dgm:presLayoutVars>
      </dgm:prSet>
      <dgm:spPr/>
    </dgm:pt>
    <dgm:pt modelId="{94EC3F9F-024E-4B30-A880-173064D0C93F}" type="pres">
      <dgm:prSet presAssocID="{E1F6C2B9-B770-4B7C-89D0-C11921B6FCBE}" presName="hierChild3" presStyleCnt="0"/>
      <dgm:spPr/>
    </dgm:pt>
  </dgm:ptLst>
  <dgm:cxnLst>
    <dgm:cxn modelId="{D919E62A-A3C0-4D4E-A0A3-B9369BD4076A}" type="presOf" srcId="{26C232D0-7AFD-49BA-804A-5357D0C570E6}" destId="{94CC1CD2-DC6E-4ED3-839D-4F6516A793BB}" srcOrd="0" destOrd="0" presId="urn:microsoft.com/office/officeart/2005/8/layout/hierarchy1"/>
    <dgm:cxn modelId="{3F0F4333-9527-4072-A1F4-2348838572E3}" srcId="{DE787558-9A8E-4124-B7BD-23BD6D60C68C}" destId="{C7B0731D-78B0-45C7-A37F-56BF5717B72C}" srcOrd="3" destOrd="0" parTransId="{CFD5470C-356A-46D0-8CB2-530E25FF4EBF}" sibTransId="{FB4F5D6F-8D81-4BD6-8607-074A3D3DA910}"/>
    <dgm:cxn modelId="{8C86B233-C916-4E6D-9A52-31A146B0ECF6}" type="presOf" srcId="{240029DE-9DC1-4FD3-B86E-6326767C44EB}" destId="{0A09460E-4251-4412-B873-7E361EAD5826}" srcOrd="0" destOrd="0" presId="urn:microsoft.com/office/officeart/2005/8/layout/hierarchy1"/>
    <dgm:cxn modelId="{F9BD8D4F-1021-47BA-840B-332F079A1D33}" type="presOf" srcId="{DE787558-9A8E-4124-B7BD-23BD6D60C68C}" destId="{DBEB2F49-AF8D-413C-B8BD-1926562053C5}" srcOrd="0" destOrd="0" presId="urn:microsoft.com/office/officeart/2005/8/layout/hierarchy1"/>
    <dgm:cxn modelId="{971FCB4F-FC5A-48F7-9500-6F68CAD02D54}" type="presOf" srcId="{C7B0731D-78B0-45C7-A37F-56BF5717B72C}" destId="{99AC2CF1-6999-4C19-B3DE-CE7F12881FEB}" srcOrd="0" destOrd="0" presId="urn:microsoft.com/office/officeart/2005/8/layout/hierarchy1"/>
    <dgm:cxn modelId="{A9ECA173-5F75-4928-BDE0-E24BD128BE87}" type="presOf" srcId="{E1F6C2B9-B770-4B7C-89D0-C11921B6FCBE}" destId="{E10277B8-C00C-40FD-B750-FBA49E8FF8C1}" srcOrd="0" destOrd="0" presId="urn:microsoft.com/office/officeart/2005/8/layout/hierarchy1"/>
    <dgm:cxn modelId="{8140F283-DB1E-4A87-865F-BA42C14DD669}" srcId="{DE787558-9A8E-4124-B7BD-23BD6D60C68C}" destId="{240029DE-9DC1-4FD3-B86E-6326767C44EB}" srcOrd="0" destOrd="0" parTransId="{593451B7-D5F8-4016-B164-38BFA3A4DDBF}" sibTransId="{5E511E0D-03AD-4A69-8075-757E77094898}"/>
    <dgm:cxn modelId="{F0F37B87-79DC-447A-ACC4-06F318292320}" srcId="{DE787558-9A8E-4124-B7BD-23BD6D60C68C}" destId="{4FDAF473-488D-4EFE-A804-1DB4C6843EA8}" srcOrd="1" destOrd="0" parTransId="{7674E640-57BE-417B-9742-48F152DF560F}" sibTransId="{114F2429-A63E-4BA0-A8AA-C3DA85057AB4}"/>
    <dgm:cxn modelId="{FAF81397-2364-46AF-B6CF-2529A86536E3}" srcId="{DE787558-9A8E-4124-B7BD-23BD6D60C68C}" destId="{421BC974-5243-4056-B480-821ECD1DF3A7}" srcOrd="2" destOrd="0" parTransId="{4D775992-E83C-4CDE-BA1B-B5E1B3B0E07F}" sibTransId="{7ADC7418-3719-4A8F-9198-3EAC037BC9B2}"/>
    <dgm:cxn modelId="{FCEC37B7-9D46-4541-9280-B63565D69B7F}" srcId="{C7B0731D-78B0-45C7-A37F-56BF5717B72C}" destId="{E1F6C2B9-B770-4B7C-89D0-C11921B6FCBE}" srcOrd="0" destOrd="0" parTransId="{26C232D0-7AFD-49BA-804A-5357D0C570E6}" sibTransId="{CB1CF1D8-9B4F-4C3A-A89E-196A670A6642}"/>
    <dgm:cxn modelId="{6FE1BDE5-EA2C-464A-8148-F74E94080A10}" type="presOf" srcId="{4FDAF473-488D-4EFE-A804-1DB4C6843EA8}" destId="{4CF876E7-26A4-4BAB-A305-D8EE7660E4AD}" srcOrd="0" destOrd="0" presId="urn:microsoft.com/office/officeart/2005/8/layout/hierarchy1"/>
    <dgm:cxn modelId="{C9ADAAFD-B157-43C8-BBE9-9E02714FE6F5}" type="presOf" srcId="{421BC974-5243-4056-B480-821ECD1DF3A7}" destId="{EA69A5C0-EF51-4681-A3A2-460B077EF7E6}" srcOrd="0" destOrd="0" presId="urn:microsoft.com/office/officeart/2005/8/layout/hierarchy1"/>
    <dgm:cxn modelId="{9AC5086E-85EC-4D9C-A9B1-D93F159868A1}" type="presParOf" srcId="{DBEB2F49-AF8D-413C-B8BD-1926562053C5}" destId="{7249FDF9-863B-456C-B4EE-24C63315F8FC}" srcOrd="0" destOrd="0" presId="urn:microsoft.com/office/officeart/2005/8/layout/hierarchy1"/>
    <dgm:cxn modelId="{0963D48C-63EE-414E-858D-22BBF69D909E}" type="presParOf" srcId="{7249FDF9-863B-456C-B4EE-24C63315F8FC}" destId="{390B4E3D-FD27-4959-AC7C-0C58F03A10D7}" srcOrd="0" destOrd="0" presId="urn:microsoft.com/office/officeart/2005/8/layout/hierarchy1"/>
    <dgm:cxn modelId="{B3BA9A59-503D-4AC0-B0BC-F00A507FE45D}" type="presParOf" srcId="{390B4E3D-FD27-4959-AC7C-0C58F03A10D7}" destId="{449B987A-7B6A-44E1-90F6-8F9F0D623971}" srcOrd="0" destOrd="0" presId="urn:microsoft.com/office/officeart/2005/8/layout/hierarchy1"/>
    <dgm:cxn modelId="{9F1FF15A-29E7-4772-855B-EBCB0538863A}" type="presParOf" srcId="{390B4E3D-FD27-4959-AC7C-0C58F03A10D7}" destId="{0A09460E-4251-4412-B873-7E361EAD5826}" srcOrd="1" destOrd="0" presId="urn:microsoft.com/office/officeart/2005/8/layout/hierarchy1"/>
    <dgm:cxn modelId="{C7E56EDA-37F4-450A-A042-588389185232}" type="presParOf" srcId="{7249FDF9-863B-456C-B4EE-24C63315F8FC}" destId="{539D8C3A-FE50-47C7-9F64-48AEF8F82157}" srcOrd="1" destOrd="0" presId="urn:microsoft.com/office/officeart/2005/8/layout/hierarchy1"/>
    <dgm:cxn modelId="{26385C40-1C5E-47B9-A544-5011057BF85F}" type="presParOf" srcId="{DBEB2F49-AF8D-413C-B8BD-1926562053C5}" destId="{F0EDC4F9-B364-47BF-A8DD-529689DF80F7}" srcOrd="1" destOrd="0" presId="urn:microsoft.com/office/officeart/2005/8/layout/hierarchy1"/>
    <dgm:cxn modelId="{F325A2FC-DCBB-4358-9D8E-8F93CD4B7CF5}" type="presParOf" srcId="{F0EDC4F9-B364-47BF-A8DD-529689DF80F7}" destId="{EF051EAA-7893-4684-BBD8-68B91AABA2E3}" srcOrd="0" destOrd="0" presId="urn:microsoft.com/office/officeart/2005/8/layout/hierarchy1"/>
    <dgm:cxn modelId="{1DBAEE23-AFD4-4335-ACFC-9DA64CAA278A}" type="presParOf" srcId="{EF051EAA-7893-4684-BBD8-68B91AABA2E3}" destId="{F382A8B1-EF70-4D0E-818D-01C47A32377A}" srcOrd="0" destOrd="0" presId="urn:microsoft.com/office/officeart/2005/8/layout/hierarchy1"/>
    <dgm:cxn modelId="{F3234D85-5C85-4667-B19A-83A88A1862ED}" type="presParOf" srcId="{EF051EAA-7893-4684-BBD8-68B91AABA2E3}" destId="{4CF876E7-26A4-4BAB-A305-D8EE7660E4AD}" srcOrd="1" destOrd="0" presId="urn:microsoft.com/office/officeart/2005/8/layout/hierarchy1"/>
    <dgm:cxn modelId="{C812CA77-60F4-4ED6-B27D-0E3BF19A820D}" type="presParOf" srcId="{F0EDC4F9-B364-47BF-A8DD-529689DF80F7}" destId="{A5594AAD-4CD3-4163-9AC9-02778D6ADFBC}" srcOrd="1" destOrd="0" presId="urn:microsoft.com/office/officeart/2005/8/layout/hierarchy1"/>
    <dgm:cxn modelId="{F08DA312-A328-4182-AB12-C73E263761E3}" type="presParOf" srcId="{DBEB2F49-AF8D-413C-B8BD-1926562053C5}" destId="{01C5EC35-CF61-4CF3-B8A2-CA377D4F0371}" srcOrd="2" destOrd="0" presId="urn:microsoft.com/office/officeart/2005/8/layout/hierarchy1"/>
    <dgm:cxn modelId="{8D4ED949-7799-448F-B7EA-1C6A1F6631C2}" type="presParOf" srcId="{01C5EC35-CF61-4CF3-B8A2-CA377D4F0371}" destId="{4D405468-179C-4F45-A4CE-F401A194BEA2}" srcOrd="0" destOrd="0" presId="urn:microsoft.com/office/officeart/2005/8/layout/hierarchy1"/>
    <dgm:cxn modelId="{1764484A-CDF4-47F6-A36A-513F687F3A47}" type="presParOf" srcId="{4D405468-179C-4F45-A4CE-F401A194BEA2}" destId="{D96DBA5A-17D1-47DF-8DA1-06B00948D796}" srcOrd="0" destOrd="0" presId="urn:microsoft.com/office/officeart/2005/8/layout/hierarchy1"/>
    <dgm:cxn modelId="{70BACB6D-3425-483A-862F-FFCD9F6629E1}" type="presParOf" srcId="{4D405468-179C-4F45-A4CE-F401A194BEA2}" destId="{EA69A5C0-EF51-4681-A3A2-460B077EF7E6}" srcOrd="1" destOrd="0" presId="urn:microsoft.com/office/officeart/2005/8/layout/hierarchy1"/>
    <dgm:cxn modelId="{36ABF200-049B-412C-8E1A-795A428785E6}" type="presParOf" srcId="{01C5EC35-CF61-4CF3-B8A2-CA377D4F0371}" destId="{6D45BB32-6FEC-4080-B935-39F3E3129FEF}" srcOrd="1" destOrd="0" presId="urn:microsoft.com/office/officeart/2005/8/layout/hierarchy1"/>
    <dgm:cxn modelId="{7ECFE313-B6BA-49F9-922B-75702192B772}" type="presParOf" srcId="{DBEB2F49-AF8D-413C-B8BD-1926562053C5}" destId="{94F3434C-0CD7-476A-B177-3F2A04625E8E}" srcOrd="3" destOrd="0" presId="urn:microsoft.com/office/officeart/2005/8/layout/hierarchy1"/>
    <dgm:cxn modelId="{1034738E-D955-4F63-A272-53269BA80842}" type="presParOf" srcId="{94F3434C-0CD7-476A-B177-3F2A04625E8E}" destId="{EC170738-813C-46DD-B3D2-A3B02398346D}" srcOrd="0" destOrd="0" presId="urn:microsoft.com/office/officeart/2005/8/layout/hierarchy1"/>
    <dgm:cxn modelId="{505F3BC4-8D86-4EBD-BF28-6D88F0F6C2B1}" type="presParOf" srcId="{EC170738-813C-46DD-B3D2-A3B02398346D}" destId="{4A819F3A-89D8-43D0-B29D-E017E710539F}" srcOrd="0" destOrd="0" presId="urn:microsoft.com/office/officeart/2005/8/layout/hierarchy1"/>
    <dgm:cxn modelId="{74983C7A-49EF-4534-B4B6-77E637A5D997}" type="presParOf" srcId="{EC170738-813C-46DD-B3D2-A3B02398346D}" destId="{99AC2CF1-6999-4C19-B3DE-CE7F12881FEB}" srcOrd="1" destOrd="0" presId="urn:microsoft.com/office/officeart/2005/8/layout/hierarchy1"/>
    <dgm:cxn modelId="{10E8E524-3793-4355-A056-552699A59BD3}" type="presParOf" srcId="{94F3434C-0CD7-476A-B177-3F2A04625E8E}" destId="{215D0B72-6AB1-48B6-8A2F-CF6BC9CBB87D}" srcOrd="1" destOrd="0" presId="urn:microsoft.com/office/officeart/2005/8/layout/hierarchy1"/>
    <dgm:cxn modelId="{243C54E2-2584-4B2B-8B68-AF0D4FB97EBB}" type="presParOf" srcId="{215D0B72-6AB1-48B6-8A2F-CF6BC9CBB87D}" destId="{94CC1CD2-DC6E-4ED3-839D-4F6516A793BB}" srcOrd="0" destOrd="0" presId="urn:microsoft.com/office/officeart/2005/8/layout/hierarchy1"/>
    <dgm:cxn modelId="{EB925AE9-B308-4E1D-B127-4488C9FFFBF6}" type="presParOf" srcId="{215D0B72-6AB1-48B6-8A2F-CF6BC9CBB87D}" destId="{524F1926-B02A-4AA9-85E3-E26956004398}" srcOrd="1" destOrd="0" presId="urn:microsoft.com/office/officeart/2005/8/layout/hierarchy1"/>
    <dgm:cxn modelId="{97081A2A-FB23-48C0-ACD6-C33AB6CE57BE}" type="presParOf" srcId="{524F1926-B02A-4AA9-85E3-E26956004398}" destId="{4B02879E-8A23-4D45-B6AF-757B189A451B}" srcOrd="0" destOrd="0" presId="urn:microsoft.com/office/officeart/2005/8/layout/hierarchy1"/>
    <dgm:cxn modelId="{B6CA7A3D-614A-4AE5-9548-8CC12D04035D}" type="presParOf" srcId="{4B02879E-8A23-4D45-B6AF-757B189A451B}" destId="{1A3089BB-5D18-4A3F-BB2A-A310CA0DC78F}" srcOrd="0" destOrd="0" presId="urn:microsoft.com/office/officeart/2005/8/layout/hierarchy1"/>
    <dgm:cxn modelId="{49E2BFD6-322D-4EE2-B199-07FFD225F206}" type="presParOf" srcId="{4B02879E-8A23-4D45-B6AF-757B189A451B}" destId="{E10277B8-C00C-40FD-B750-FBA49E8FF8C1}" srcOrd="1" destOrd="0" presId="urn:microsoft.com/office/officeart/2005/8/layout/hierarchy1"/>
    <dgm:cxn modelId="{9FBEEC08-A881-4D90-BBF0-C69B44B220E6}" type="presParOf" srcId="{524F1926-B02A-4AA9-85E3-E26956004398}" destId="{94EC3F9F-024E-4B30-A880-173064D0C93F}"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055821B-5A9A-4ECE-805C-84DE3993CEAC}"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79EC916-83E6-4737-94C1-9F9478584CA8}">
      <dgm:prSet/>
      <dgm:spPr/>
      <dgm:t>
        <a:bodyPr/>
        <a:lstStyle/>
        <a:p>
          <a:r>
            <a:rPr lang="en-GB" b="1"/>
            <a:t>Multinomial Logistic Regression (MLR)</a:t>
          </a:r>
          <a:endParaRPr lang="en-US" b="1"/>
        </a:p>
      </dgm:t>
    </dgm:pt>
    <dgm:pt modelId="{BAE0B0CB-38AE-4A7B-BF20-F604108B56A0}" type="parTrans" cxnId="{EA7D4FF0-1889-4C13-A0CC-E3C928022B3C}">
      <dgm:prSet/>
      <dgm:spPr/>
      <dgm:t>
        <a:bodyPr/>
        <a:lstStyle/>
        <a:p>
          <a:endParaRPr lang="en-US"/>
        </a:p>
      </dgm:t>
    </dgm:pt>
    <dgm:pt modelId="{950CF336-3C55-4CFD-91BA-283FD3BA234D}" type="sibTrans" cxnId="{EA7D4FF0-1889-4C13-A0CC-E3C928022B3C}">
      <dgm:prSet/>
      <dgm:spPr/>
      <dgm:t>
        <a:bodyPr/>
        <a:lstStyle/>
        <a:p>
          <a:endParaRPr lang="en-US"/>
        </a:p>
      </dgm:t>
    </dgm:pt>
    <dgm:pt modelId="{681D1F56-1128-4290-9054-F3D4D6263647}">
      <dgm:prSet/>
      <dgm:spPr/>
      <dgm:t>
        <a:bodyPr/>
        <a:lstStyle/>
        <a:p>
          <a:r>
            <a:rPr lang="en-GB" b="1"/>
            <a:t>Decision Tree (pruned using cross-validation)</a:t>
          </a:r>
          <a:endParaRPr lang="en-US" b="1"/>
        </a:p>
      </dgm:t>
    </dgm:pt>
    <dgm:pt modelId="{111B8E9B-0CEF-4F10-937B-015C30553C91}" type="parTrans" cxnId="{17F177CA-F76C-41D6-9AD8-F9F07CF90718}">
      <dgm:prSet/>
      <dgm:spPr/>
      <dgm:t>
        <a:bodyPr/>
        <a:lstStyle/>
        <a:p>
          <a:endParaRPr lang="en-US"/>
        </a:p>
      </dgm:t>
    </dgm:pt>
    <dgm:pt modelId="{B566B2B8-CA92-4AB1-ACCE-B241CC83E03D}" type="sibTrans" cxnId="{17F177CA-F76C-41D6-9AD8-F9F07CF90718}">
      <dgm:prSet/>
      <dgm:spPr/>
      <dgm:t>
        <a:bodyPr/>
        <a:lstStyle/>
        <a:p>
          <a:endParaRPr lang="en-US"/>
        </a:p>
      </dgm:t>
    </dgm:pt>
    <dgm:pt modelId="{CD5E920E-DF1B-4705-BC64-3FA8C371C702}">
      <dgm:prSet/>
      <dgm:spPr/>
      <dgm:t>
        <a:bodyPr/>
        <a:lstStyle/>
        <a:p>
          <a:r>
            <a:rPr lang="en-GB" b="1"/>
            <a:t>Random Forest (500 bootstrapped trees)</a:t>
          </a:r>
          <a:endParaRPr lang="en-US" b="1"/>
        </a:p>
      </dgm:t>
    </dgm:pt>
    <dgm:pt modelId="{AF982736-E61D-4218-B9A5-DE8DBB20338F}" type="parTrans" cxnId="{C2DA1168-3D51-4FC1-9142-3995F8FE5322}">
      <dgm:prSet/>
      <dgm:spPr/>
      <dgm:t>
        <a:bodyPr/>
        <a:lstStyle/>
        <a:p>
          <a:endParaRPr lang="en-US"/>
        </a:p>
      </dgm:t>
    </dgm:pt>
    <dgm:pt modelId="{0262AEA5-69B1-4229-8928-8F6CF7AFF870}" type="sibTrans" cxnId="{C2DA1168-3D51-4FC1-9142-3995F8FE5322}">
      <dgm:prSet/>
      <dgm:spPr/>
      <dgm:t>
        <a:bodyPr/>
        <a:lstStyle/>
        <a:p>
          <a:endParaRPr lang="en-US"/>
        </a:p>
      </dgm:t>
    </dgm:pt>
    <dgm:pt modelId="{AAF99C9D-4635-4682-9962-87011A982902}">
      <dgm:prSet/>
      <dgm:spPr/>
      <dgm:t>
        <a:bodyPr/>
        <a:lstStyle/>
        <a:p>
          <a:r>
            <a:rPr lang="en-GB" b="1"/>
            <a:t>XGBoost (L1/L2 regularized boosting)</a:t>
          </a:r>
          <a:endParaRPr lang="en-US" b="1"/>
        </a:p>
      </dgm:t>
    </dgm:pt>
    <dgm:pt modelId="{94064498-EF6C-4A00-9CCF-BDB806928D0A}" type="parTrans" cxnId="{7D03461D-47AA-4855-82E8-3FFAC3DE0140}">
      <dgm:prSet/>
      <dgm:spPr/>
      <dgm:t>
        <a:bodyPr/>
        <a:lstStyle/>
        <a:p>
          <a:endParaRPr lang="en-US"/>
        </a:p>
      </dgm:t>
    </dgm:pt>
    <dgm:pt modelId="{A230E86B-CE85-4073-B838-45E3FE8734CA}" type="sibTrans" cxnId="{7D03461D-47AA-4855-82E8-3FFAC3DE0140}">
      <dgm:prSet/>
      <dgm:spPr/>
      <dgm:t>
        <a:bodyPr/>
        <a:lstStyle/>
        <a:p>
          <a:endParaRPr lang="en-US"/>
        </a:p>
      </dgm:t>
    </dgm:pt>
    <dgm:pt modelId="{D608D2DB-9216-4867-A25D-0AA8D4760DC0}">
      <dgm:prSet/>
      <dgm:spPr/>
      <dgm:t>
        <a:bodyPr/>
        <a:lstStyle/>
        <a:p>
          <a:r>
            <a:rPr lang="en-GB" b="1"/>
            <a:t>Evaluation: 70/30 train-test split</a:t>
          </a:r>
          <a:endParaRPr lang="en-US" b="1"/>
        </a:p>
      </dgm:t>
    </dgm:pt>
    <dgm:pt modelId="{2847FC65-E1FB-4BFD-B174-C46EFCA09CE7}" type="parTrans" cxnId="{54F88529-52B4-4C63-92B3-9D92796DDF49}">
      <dgm:prSet/>
      <dgm:spPr/>
      <dgm:t>
        <a:bodyPr/>
        <a:lstStyle/>
        <a:p>
          <a:endParaRPr lang="en-US"/>
        </a:p>
      </dgm:t>
    </dgm:pt>
    <dgm:pt modelId="{77389856-C65D-4C11-A07F-C3011BD71228}" type="sibTrans" cxnId="{54F88529-52B4-4C63-92B3-9D92796DDF49}">
      <dgm:prSet/>
      <dgm:spPr/>
      <dgm:t>
        <a:bodyPr/>
        <a:lstStyle/>
        <a:p>
          <a:endParaRPr lang="en-US"/>
        </a:p>
      </dgm:t>
    </dgm:pt>
    <dgm:pt modelId="{A8A8FBC9-0C9C-4060-A055-319B1D5066A3}">
      <dgm:prSet/>
      <dgm:spPr/>
      <dgm:t>
        <a:bodyPr/>
        <a:lstStyle/>
        <a:p>
          <a:r>
            <a:rPr lang="en-GB" b="1"/>
            <a:t>Metrics: Accuracy, Kappa, Sensitivity, Specificity, Balanced Accuracy</a:t>
          </a:r>
          <a:endParaRPr lang="en-US" b="1"/>
        </a:p>
      </dgm:t>
    </dgm:pt>
    <dgm:pt modelId="{AE9CF279-3D8E-404C-8EE1-F51C21F49B91}" type="parTrans" cxnId="{D974D6D8-190B-4AAC-84C6-120C1CFF819B}">
      <dgm:prSet/>
      <dgm:spPr/>
      <dgm:t>
        <a:bodyPr/>
        <a:lstStyle/>
        <a:p>
          <a:endParaRPr lang="en-US"/>
        </a:p>
      </dgm:t>
    </dgm:pt>
    <dgm:pt modelId="{E3F2DA64-8B9C-4066-85E2-6031E956DA5B}" type="sibTrans" cxnId="{D974D6D8-190B-4AAC-84C6-120C1CFF819B}">
      <dgm:prSet/>
      <dgm:spPr/>
      <dgm:t>
        <a:bodyPr/>
        <a:lstStyle/>
        <a:p>
          <a:endParaRPr lang="en-US"/>
        </a:p>
      </dgm:t>
    </dgm:pt>
    <dgm:pt modelId="{49867ED9-1A0C-4B5F-8137-760C06A66CA3}" type="pres">
      <dgm:prSet presAssocID="{7055821B-5A9A-4ECE-805C-84DE3993CEAC}" presName="root" presStyleCnt="0">
        <dgm:presLayoutVars>
          <dgm:dir/>
          <dgm:resizeHandles val="exact"/>
        </dgm:presLayoutVars>
      </dgm:prSet>
      <dgm:spPr/>
    </dgm:pt>
    <dgm:pt modelId="{DCC4D86C-5077-49BE-A284-FC745016E704}" type="pres">
      <dgm:prSet presAssocID="{379EC916-83E6-4737-94C1-9F9478584CA8}" presName="compNode" presStyleCnt="0"/>
      <dgm:spPr/>
    </dgm:pt>
    <dgm:pt modelId="{15461181-36E6-425C-BAB5-5B38D58952B2}" type="pres">
      <dgm:prSet presAssocID="{379EC916-83E6-4737-94C1-9F9478584CA8}"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atistics"/>
        </a:ext>
      </dgm:extLst>
    </dgm:pt>
    <dgm:pt modelId="{97825C94-035B-496C-A0AC-848EE09EE71F}" type="pres">
      <dgm:prSet presAssocID="{379EC916-83E6-4737-94C1-9F9478584CA8}" presName="spaceRect" presStyleCnt="0"/>
      <dgm:spPr/>
    </dgm:pt>
    <dgm:pt modelId="{58FA5CEE-AF35-4A60-BA93-7E2879B584BF}" type="pres">
      <dgm:prSet presAssocID="{379EC916-83E6-4737-94C1-9F9478584CA8}" presName="textRect" presStyleLbl="revTx" presStyleIdx="0" presStyleCnt="6">
        <dgm:presLayoutVars>
          <dgm:chMax val="1"/>
          <dgm:chPref val="1"/>
        </dgm:presLayoutVars>
      </dgm:prSet>
      <dgm:spPr/>
    </dgm:pt>
    <dgm:pt modelId="{16F8E490-D1A1-471F-9CE3-F4B332A41CAE}" type="pres">
      <dgm:prSet presAssocID="{950CF336-3C55-4CFD-91BA-283FD3BA234D}" presName="sibTrans" presStyleCnt="0"/>
      <dgm:spPr/>
    </dgm:pt>
    <dgm:pt modelId="{558D54DA-DAB0-49CD-BE5F-46709549245D}" type="pres">
      <dgm:prSet presAssocID="{681D1F56-1128-4290-9054-F3D4D6263647}" presName="compNode" presStyleCnt="0"/>
      <dgm:spPr/>
    </dgm:pt>
    <dgm:pt modelId="{758925E4-ED3E-413E-AA0E-320DAADD9341}" type="pres">
      <dgm:prSet presAssocID="{681D1F56-1128-4290-9054-F3D4D6263647}"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ecision chart"/>
        </a:ext>
      </dgm:extLst>
    </dgm:pt>
    <dgm:pt modelId="{970FEC5A-370E-4552-9FED-510D235DE46A}" type="pres">
      <dgm:prSet presAssocID="{681D1F56-1128-4290-9054-F3D4D6263647}" presName="spaceRect" presStyleCnt="0"/>
      <dgm:spPr/>
    </dgm:pt>
    <dgm:pt modelId="{51DEAF72-1F13-4467-9E3B-F76405155D62}" type="pres">
      <dgm:prSet presAssocID="{681D1F56-1128-4290-9054-F3D4D6263647}" presName="textRect" presStyleLbl="revTx" presStyleIdx="1" presStyleCnt="6">
        <dgm:presLayoutVars>
          <dgm:chMax val="1"/>
          <dgm:chPref val="1"/>
        </dgm:presLayoutVars>
      </dgm:prSet>
      <dgm:spPr/>
    </dgm:pt>
    <dgm:pt modelId="{B614848D-EEC3-4F03-81D5-7CA5357F5874}" type="pres">
      <dgm:prSet presAssocID="{B566B2B8-CA92-4AB1-ACCE-B241CC83E03D}" presName="sibTrans" presStyleCnt="0"/>
      <dgm:spPr/>
    </dgm:pt>
    <dgm:pt modelId="{5F56526E-D6DE-4F14-BA95-2B37F65CAD5B}" type="pres">
      <dgm:prSet presAssocID="{CD5E920E-DF1B-4705-BC64-3FA8C371C702}" presName="compNode" presStyleCnt="0"/>
      <dgm:spPr/>
    </dgm:pt>
    <dgm:pt modelId="{0C27724A-3914-4650-BF5E-486EF7AF0B45}" type="pres">
      <dgm:prSet presAssocID="{CD5E920E-DF1B-4705-BC64-3FA8C371C702}"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ir tree"/>
        </a:ext>
      </dgm:extLst>
    </dgm:pt>
    <dgm:pt modelId="{84AAD265-613D-449D-8EC4-9C1911E048EE}" type="pres">
      <dgm:prSet presAssocID="{CD5E920E-DF1B-4705-BC64-3FA8C371C702}" presName="spaceRect" presStyleCnt="0"/>
      <dgm:spPr/>
    </dgm:pt>
    <dgm:pt modelId="{A08CCFC1-828B-4873-B889-F4FAB4DFE4C9}" type="pres">
      <dgm:prSet presAssocID="{CD5E920E-DF1B-4705-BC64-3FA8C371C702}" presName="textRect" presStyleLbl="revTx" presStyleIdx="2" presStyleCnt="6">
        <dgm:presLayoutVars>
          <dgm:chMax val="1"/>
          <dgm:chPref val="1"/>
        </dgm:presLayoutVars>
      </dgm:prSet>
      <dgm:spPr/>
    </dgm:pt>
    <dgm:pt modelId="{9F6ECEF6-1FD8-4094-BC4B-8F31922682F9}" type="pres">
      <dgm:prSet presAssocID="{0262AEA5-69B1-4229-8928-8F6CF7AFF870}" presName="sibTrans" presStyleCnt="0"/>
      <dgm:spPr/>
    </dgm:pt>
    <dgm:pt modelId="{310A1FBC-B4D5-4DFD-8576-EB46924E9BAC}" type="pres">
      <dgm:prSet presAssocID="{AAF99C9D-4635-4682-9962-87011A982902}" presName="compNode" presStyleCnt="0"/>
      <dgm:spPr/>
    </dgm:pt>
    <dgm:pt modelId="{EE8FD54D-6DBA-49C2-BF80-D04E1B00D9CB}" type="pres">
      <dgm:prSet presAssocID="{AAF99C9D-4635-4682-9962-87011A982902}"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Igloo"/>
        </a:ext>
      </dgm:extLst>
    </dgm:pt>
    <dgm:pt modelId="{8C3635FE-3710-462F-870C-36A24866553D}" type="pres">
      <dgm:prSet presAssocID="{AAF99C9D-4635-4682-9962-87011A982902}" presName="spaceRect" presStyleCnt="0"/>
      <dgm:spPr/>
    </dgm:pt>
    <dgm:pt modelId="{C83992A0-0877-4170-ABA3-6653C18A43C0}" type="pres">
      <dgm:prSet presAssocID="{AAF99C9D-4635-4682-9962-87011A982902}" presName="textRect" presStyleLbl="revTx" presStyleIdx="3" presStyleCnt="6">
        <dgm:presLayoutVars>
          <dgm:chMax val="1"/>
          <dgm:chPref val="1"/>
        </dgm:presLayoutVars>
      </dgm:prSet>
      <dgm:spPr/>
    </dgm:pt>
    <dgm:pt modelId="{ABF3D97B-D79D-4F47-98F3-0F2F1018A306}" type="pres">
      <dgm:prSet presAssocID="{A230E86B-CE85-4073-B838-45E3FE8734CA}" presName="sibTrans" presStyleCnt="0"/>
      <dgm:spPr/>
    </dgm:pt>
    <dgm:pt modelId="{CB9F4705-6872-4DDC-9CB9-CF249D289587}" type="pres">
      <dgm:prSet presAssocID="{D608D2DB-9216-4867-A25D-0AA8D4760DC0}" presName="compNode" presStyleCnt="0"/>
      <dgm:spPr/>
    </dgm:pt>
    <dgm:pt modelId="{C789AA5B-0E64-478E-9408-75A2F4AAE2DA}" type="pres">
      <dgm:prSet presAssocID="{D608D2DB-9216-4867-A25D-0AA8D4760DC0}"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Train"/>
        </a:ext>
      </dgm:extLst>
    </dgm:pt>
    <dgm:pt modelId="{D6768827-59EF-4512-809B-74BD4B45B430}" type="pres">
      <dgm:prSet presAssocID="{D608D2DB-9216-4867-A25D-0AA8D4760DC0}" presName="spaceRect" presStyleCnt="0"/>
      <dgm:spPr/>
    </dgm:pt>
    <dgm:pt modelId="{34743CBF-5618-4B48-9A00-33D3D0210570}" type="pres">
      <dgm:prSet presAssocID="{D608D2DB-9216-4867-A25D-0AA8D4760DC0}" presName="textRect" presStyleLbl="revTx" presStyleIdx="4" presStyleCnt="6">
        <dgm:presLayoutVars>
          <dgm:chMax val="1"/>
          <dgm:chPref val="1"/>
        </dgm:presLayoutVars>
      </dgm:prSet>
      <dgm:spPr/>
    </dgm:pt>
    <dgm:pt modelId="{EC4DD57C-6F5B-4D62-AD02-1961B18DA138}" type="pres">
      <dgm:prSet presAssocID="{77389856-C65D-4C11-A07F-C3011BD71228}" presName="sibTrans" presStyleCnt="0"/>
      <dgm:spPr/>
    </dgm:pt>
    <dgm:pt modelId="{64153D5B-7A07-4CD1-931A-25548A26FBE9}" type="pres">
      <dgm:prSet presAssocID="{A8A8FBC9-0C9C-4060-A055-319B1D5066A3}" presName="compNode" presStyleCnt="0"/>
      <dgm:spPr/>
    </dgm:pt>
    <dgm:pt modelId="{1B36E3FC-696C-488B-B48B-2928B7F92840}" type="pres">
      <dgm:prSet presAssocID="{A8A8FBC9-0C9C-4060-A055-319B1D5066A3}"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Target"/>
        </a:ext>
      </dgm:extLst>
    </dgm:pt>
    <dgm:pt modelId="{A1B1DF05-1248-48C4-A03D-A4D9EE045FFE}" type="pres">
      <dgm:prSet presAssocID="{A8A8FBC9-0C9C-4060-A055-319B1D5066A3}" presName="spaceRect" presStyleCnt="0"/>
      <dgm:spPr/>
    </dgm:pt>
    <dgm:pt modelId="{07F61D53-7D2A-4A01-8406-C1DE93B8D88E}" type="pres">
      <dgm:prSet presAssocID="{A8A8FBC9-0C9C-4060-A055-319B1D5066A3}" presName="textRect" presStyleLbl="revTx" presStyleIdx="5" presStyleCnt="6">
        <dgm:presLayoutVars>
          <dgm:chMax val="1"/>
          <dgm:chPref val="1"/>
        </dgm:presLayoutVars>
      </dgm:prSet>
      <dgm:spPr/>
    </dgm:pt>
  </dgm:ptLst>
  <dgm:cxnLst>
    <dgm:cxn modelId="{EEC40608-E449-4218-9D35-1DDB2BC6E854}" type="presOf" srcId="{CD5E920E-DF1B-4705-BC64-3FA8C371C702}" destId="{A08CCFC1-828B-4873-B889-F4FAB4DFE4C9}" srcOrd="0" destOrd="0" presId="urn:microsoft.com/office/officeart/2018/2/layout/IconLabelList"/>
    <dgm:cxn modelId="{BA030A0B-F6BA-4DA1-8EE2-E4BA37E815AD}" type="presOf" srcId="{7055821B-5A9A-4ECE-805C-84DE3993CEAC}" destId="{49867ED9-1A0C-4B5F-8137-760C06A66CA3}" srcOrd="0" destOrd="0" presId="urn:microsoft.com/office/officeart/2018/2/layout/IconLabelList"/>
    <dgm:cxn modelId="{21CC860F-E2BB-4C7D-8A8C-1651D501299E}" type="presOf" srcId="{A8A8FBC9-0C9C-4060-A055-319B1D5066A3}" destId="{07F61D53-7D2A-4A01-8406-C1DE93B8D88E}" srcOrd="0" destOrd="0" presId="urn:microsoft.com/office/officeart/2018/2/layout/IconLabelList"/>
    <dgm:cxn modelId="{B517EA15-F760-4D51-B2F0-62B2037D4A7A}" type="presOf" srcId="{AAF99C9D-4635-4682-9962-87011A982902}" destId="{C83992A0-0877-4170-ABA3-6653C18A43C0}" srcOrd="0" destOrd="0" presId="urn:microsoft.com/office/officeart/2018/2/layout/IconLabelList"/>
    <dgm:cxn modelId="{7D03461D-47AA-4855-82E8-3FFAC3DE0140}" srcId="{7055821B-5A9A-4ECE-805C-84DE3993CEAC}" destId="{AAF99C9D-4635-4682-9962-87011A982902}" srcOrd="3" destOrd="0" parTransId="{94064498-EF6C-4A00-9CCF-BDB806928D0A}" sibTransId="{A230E86B-CE85-4073-B838-45E3FE8734CA}"/>
    <dgm:cxn modelId="{54F88529-52B4-4C63-92B3-9D92796DDF49}" srcId="{7055821B-5A9A-4ECE-805C-84DE3993CEAC}" destId="{D608D2DB-9216-4867-A25D-0AA8D4760DC0}" srcOrd="4" destOrd="0" parTransId="{2847FC65-E1FB-4BFD-B174-C46EFCA09CE7}" sibTransId="{77389856-C65D-4C11-A07F-C3011BD71228}"/>
    <dgm:cxn modelId="{D11D982B-51F3-46EE-AC63-2843EA17CF3E}" type="presOf" srcId="{379EC916-83E6-4737-94C1-9F9478584CA8}" destId="{58FA5CEE-AF35-4A60-BA93-7E2879B584BF}" srcOrd="0" destOrd="0" presId="urn:microsoft.com/office/officeart/2018/2/layout/IconLabelList"/>
    <dgm:cxn modelId="{C2DA1168-3D51-4FC1-9142-3995F8FE5322}" srcId="{7055821B-5A9A-4ECE-805C-84DE3993CEAC}" destId="{CD5E920E-DF1B-4705-BC64-3FA8C371C702}" srcOrd="2" destOrd="0" parTransId="{AF982736-E61D-4218-B9A5-DE8DBB20338F}" sibTransId="{0262AEA5-69B1-4229-8928-8F6CF7AFF870}"/>
    <dgm:cxn modelId="{42525153-084A-4487-8164-A5CBC758B1C0}" type="presOf" srcId="{D608D2DB-9216-4867-A25D-0AA8D4760DC0}" destId="{34743CBF-5618-4B48-9A00-33D3D0210570}" srcOrd="0" destOrd="0" presId="urn:microsoft.com/office/officeart/2018/2/layout/IconLabelList"/>
    <dgm:cxn modelId="{5764A558-AD81-4CDA-B398-D21EDACC0D73}" type="presOf" srcId="{681D1F56-1128-4290-9054-F3D4D6263647}" destId="{51DEAF72-1F13-4467-9E3B-F76405155D62}" srcOrd="0" destOrd="0" presId="urn:microsoft.com/office/officeart/2018/2/layout/IconLabelList"/>
    <dgm:cxn modelId="{17F177CA-F76C-41D6-9AD8-F9F07CF90718}" srcId="{7055821B-5A9A-4ECE-805C-84DE3993CEAC}" destId="{681D1F56-1128-4290-9054-F3D4D6263647}" srcOrd="1" destOrd="0" parTransId="{111B8E9B-0CEF-4F10-937B-015C30553C91}" sibTransId="{B566B2B8-CA92-4AB1-ACCE-B241CC83E03D}"/>
    <dgm:cxn modelId="{D974D6D8-190B-4AAC-84C6-120C1CFF819B}" srcId="{7055821B-5A9A-4ECE-805C-84DE3993CEAC}" destId="{A8A8FBC9-0C9C-4060-A055-319B1D5066A3}" srcOrd="5" destOrd="0" parTransId="{AE9CF279-3D8E-404C-8EE1-F51C21F49B91}" sibTransId="{E3F2DA64-8B9C-4066-85E2-6031E956DA5B}"/>
    <dgm:cxn modelId="{EA7D4FF0-1889-4C13-A0CC-E3C928022B3C}" srcId="{7055821B-5A9A-4ECE-805C-84DE3993CEAC}" destId="{379EC916-83E6-4737-94C1-9F9478584CA8}" srcOrd="0" destOrd="0" parTransId="{BAE0B0CB-38AE-4A7B-BF20-F604108B56A0}" sibTransId="{950CF336-3C55-4CFD-91BA-283FD3BA234D}"/>
    <dgm:cxn modelId="{E8F09648-4D89-4C9A-ADFC-7E64CE9905AC}" type="presParOf" srcId="{49867ED9-1A0C-4B5F-8137-760C06A66CA3}" destId="{DCC4D86C-5077-49BE-A284-FC745016E704}" srcOrd="0" destOrd="0" presId="urn:microsoft.com/office/officeart/2018/2/layout/IconLabelList"/>
    <dgm:cxn modelId="{C8FF4DE8-2C28-4D96-91B9-88E61D635764}" type="presParOf" srcId="{DCC4D86C-5077-49BE-A284-FC745016E704}" destId="{15461181-36E6-425C-BAB5-5B38D58952B2}" srcOrd="0" destOrd="0" presId="urn:microsoft.com/office/officeart/2018/2/layout/IconLabelList"/>
    <dgm:cxn modelId="{4FA29084-0DA9-4B8A-B217-B33B57A68483}" type="presParOf" srcId="{DCC4D86C-5077-49BE-A284-FC745016E704}" destId="{97825C94-035B-496C-A0AC-848EE09EE71F}" srcOrd="1" destOrd="0" presId="urn:microsoft.com/office/officeart/2018/2/layout/IconLabelList"/>
    <dgm:cxn modelId="{39760294-219A-41AB-B608-E6D4B71046D8}" type="presParOf" srcId="{DCC4D86C-5077-49BE-A284-FC745016E704}" destId="{58FA5CEE-AF35-4A60-BA93-7E2879B584BF}" srcOrd="2" destOrd="0" presId="urn:microsoft.com/office/officeart/2018/2/layout/IconLabelList"/>
    <dgm:cxn modelId="{8E0E6730-1716-4435-BC28-DDEE675FFBB8}" type="presParOf" srcId="{49867ED9-1A0C-4B5F-8137-760C06A66CA3}" destId="{16F8E490-D1A1-471F-9CE3-F4B332A41CAE}" srcOrd="1" destOrd="0" presId="urn:microsoft.com/office/officeart/2018/2/layout/IconLabelList"/>
    <dgm:cxn modelId="{68256270-87E1-498C-B228-0AA8890C406E}" type="presParOf" srcId="{49867ED9-1A0C-4B5F-8137-760C06A66CA3}" destId="{558D54DA-DAB0-49CD-BE5F-46709549245D}" srcOrd="2" destOrd="0" presId="urn:microsoft.com/office/officeart/2018/2/layout/IconLabelList"/>
    <dgm:cxn modelId="{D646AE57-A89C-438A-B7D2-111ABF08A9F9}" type="presParOf" srcId="{558D54DA-DAB0-49CD-BE5F-46709549245D}" destId="{758925E4-ED3E-413E-AA0E-320DAADD9341}" srcOrd="0" destOrd="0" presId="urn:microsoft.com/office/officeart/2018/2/layout/IconLabelList"/>
    <dgm:cxn modelId="{E2B9EF61-202E-4CAB-A604-4925FF4AE3BD}" type="presParOf" srcId="{558D54DA-DAB0-49CD-BE5F-46709549245D}" destId="{970FEC5A-370E-4552-9FED-510D235DE46A}" srcOrd="1" destOrd="0" presId="urn:microsoft.com/office/officeart/2018/2/layout/IconLabelList"/>
    <dgm:cxn modelId="{B0737577-9E1B-4629-9F85-B76DDC67C535}" type="presParOf" srcId="{558D54DA-DAB0-49CD-BE5F-46709549245D}" destId="{51DEAF72-1F13-4467-9E3B-F76405155D62}" srcOrd="2" destOrd="0" presId="urn:microsoft.com/office/officeart/2018/2/layout/IconLabelList"/>
    <dgm:cxn modelId="{1CFE29B8-722A-4CD0-93A3-A200F9105870}" type="presParOf" srcId="{49867ED9-1A0C-4B5F-8137-760C06A66CA3}" destId="{B614848D-EEC3-4F03-81D5-7CA5357F5874}" srcOrd="3" destOrd="0" presId="urn:microsoft.com/office/officeart/2018/2/layout/IconLabelList"/>
    <dgm:cxn modelId="{C161542E-EAC2-42E4-8AA4-3B0DCC18BA85}" type="presParOf" srcId="{49867ED9-1A0C-4B5F-8137-760C06A66CA3}" destId="{5F56526E-D6DE-4F14-BA95-2B37F65CAD5B}" srcOrd="4" destOrd="0" presId="urn:microsoft.com/office/officeart/2018/2/layout/IconLabelList"/>
    <dgm:cxn modelId="{20D83E1F-E815-4BAE-8DCE-4CC6D659B26E}" type="presParOf" srcId="{5F56526E-D6DE-4F14-BA95-2B37F65CAD5B}" destId="{0C27724A-3914-4650-BF5E-486EF7AF0B45}" srcOrd="0" destOrd="0" presId="urn:microsoft.com/office/officeart/2018/2/layout/IconLabelList"/>
    <dgm:cxn modelId="{B9ECE816-F8F6-44A0-84E4-D0FD5FF1BE93}" type="presParOf" srcId="{5F56526E-D6DE-4F14-BA95-2B37F65CAD5B}" destId="{84AAD265-613D-449D-8EC4-9C1911E048EE}" srcOrd="1" destOrd="0" presId="urn:microsoft.com/office/officeart/2018/2/layout/IconLabelList"/>
    <dgm:cxn modelId="{761867BA-2A6D-47C2-9B8D-BD6286B7C05A}" type="presParOf" srcId="{5F56526E-D6DE-4F14-BA95-2B37F65CAD5B}" destId="{A08CCFC1-828B-4873-B889-F4FAB4DFE4C9}" srcOrd="2" destOrd="0" presId="urn:microsoft.com/office/officeart/2018/2/layout/IconLabelList"/>
    <dgm:cxn modelId="{1E1B267E-D05D-4E0B-B6C5-C9CC04D2B24F}" type="presParOf" srcId="{49867ED9-1A0C-4B5F-8137-760C06A66CA3}" destId="{9F6ECEF6-1FD8-4094-BC4B-8F31922682F9}" srcOrd="5" destOrd="0" presId="urn:microsoft.com/office/officeart/2018/2/layout/IconLabelList"/>
    <dgm:cxn modelId="{C7D2CDBB-D814-4565-8413-49F1A4E11D71}" type="presParOf" srcId="{49867ED9-1A0C-4B5F-8137-760C06A66CA3}" destId="{310A1FBC-B4D5-4DFD-8576-EB46924E9BAC}" srcOrd="6" destOrd="0" presId="urn:microsoft.com/office/officeart/2018/2/layout/IconLabelList"/>
    <dgm:cxn modelId="{3365AE8D-CD0E-434E-B7F6-8CBF2FF8327A}" type="presParOf" srcId="{310A1FBC-B4D5-4DFD-8576-EB46924E9BAC}" destId="{EE8FD54D-6DBA-49C2-BF80-D04E1B00D9CB}" srcOrd="0" destOrd="0" presId="urn:microsoft.com/office/officeart/2018/2/layout/IconLabelList"/>
    <dgm:cxn modelId="{780077D6-0C19-4B5F-82F3-278E9B0A8C5B}" type="presParOf" srcId="{310A1FBC-B4D5-4DFD-8576-EB46924E9BAC}" destId="{8C3635FE-3710-462F-870C-36A24866553D}" srcOrd="1" destOrd="0" presId="urn:microsoft.com/office/officeart/2018/2/layout/IconLabelList"/>
    <dgm:cxn modelId="{EE297326-0F5B-4D71-A8BB-981ED74A0417}" type="presParOf" srcId="{310A1FBC-B4D5-4DFD-8576-EB46924E9BAC}" destId="{C83992A0-0877-4170-ABA3-6653C18A43C0}" srcOrd="2" destOrd="0" presId="urn:microsoft.com/office/officeart/2018/2/layout/IconLabelList"/>
    <dgm:cxn modelId="{64AEBEE5-586E-4E70-9F3C-0C5EC691DE20}" type="presParOf" srcId="{49867ED9-1A0C-4B5F-8137-760C06A66CA3}" destId="{ABF3D97B-D79D-4F47-98F3-0F2F1018A306}" srcOrd="7" destOrd="0" presId="urn:microsoft.com/office/officeart/2018/2/layout/IconLabelList"/>
    <dgm:cxn modelId="{1D7D981A-0869-498F-BCCC-D94AA1CF3A89}" type="presParOf" srcId="{49867ED9-1A0C-4B5F-8137-760C06A66CA3}" destId="{CB9F4705-6872-4DDC-9CB9-CF249D289587}" srcOrd="8" destOrd="0" presId="urn:microsoft.com/office/officeart/2018/2/layout/IconLabelList"/>
    <dgm:cxn modelId="{4A103A24-1B20-4D7D-A349-390D07332972}" type="presParOf" srcId="{CB9F4705-6872-4DDC-9CB9-CF249D289587}" destId="{C789AA5B-0E64-478E-9408-75A2F4AAE2DA}" srcOrd="0" destOrd="0" presId="urn:microsoft.com/office/officeart/2018/2/layout/IconLabelList"/>
    <dgm:cxn modelId="{E776F85C-A2FB-4BD6-934C-E70600E61466}" type="presParOf" srcId="{CB9F4705-6872-4DDC-9CB9-CF249D289587}" destId="{D6768827-59EF-4512-809B-74BD4B45B430}" srcOrd="1" destOrd="0" presId="urn:microsoft.com/office/officeart/2018/2/layout/IconLabelList"/>
    <dgm:cxn modelId="{EDF1B9FF-1F6D-4C31-B49A-12B0CC95CAC0}" type="presParOf" srcId="{CB9F4705-6872-4DDC-9CB9-CF249D289587}" destId="{34743CBF-5618-4B48-9A00-33D3D0210570}" srcOrd="2" destOrd="0" presId="urn:microsoft.com/office/officeart/2018/2/layout/IconLabelList"/>
    <dgm:cxn modelId="{14300D63-474F-4DD8-97DD-BDB08968FC0D}" type="presParOf" srcId="{49867ED9-1A0C-4B5F-8137-760C06A66CA3}" destId="{EC4DD57C-6F5B-4D62-AD02-1961B18DA138}" srcOrd="9" destOrd="0" presId="urn:microsoft.com/office/officeart/2018/2/layout/IconLabelList"/>
    <dgm:cxn modelId="{00D21929-6E33-4CE7-B827-955CE5695025}" type="presParOf" srcId="{49867ED9-1A0C-4B5F-8137-760C06A66CA3}" destId="{64153D5B-7A07-4CD1-931A-25548A26FBE9}" srcOrd="10" destOrd="0" presId="urn:microsoft.com/office/officeart/2018/2/layout/IconLabelList"/>
    <dgm:cxn modelId="{095FEEBC-E934-4280-9F21-8F3A0ACBD9C0}" type="presParOf" srcId="{64153D5B-7A07-4CD1-931A-25548A26FBE9}" destId="{1B36E3FC-696C-488B-B48B-2928B7F92840}" srcOrd="0" destOrd="0" presId="urn:microsoft.com/office/officeart/2018/2/layout/IconLabelList"/>
    <dgm:cxn modelId="{1DC7B07F-AD79-460D-AE93-0164AC4C9480}" type="presParOf" srcId="{64153D5B-7A07-4CD1-931A-25548A26FBE9}" destId="{A1B1DF05-1248-48C4-A03D-A4D9EE045FFE}" srcOrd="1" destOrd="0" presId="urn:microsoft.com/office/officeart/2018/2/layout/IconLabelList"/>
    <dgm:cxn modelId="{B076E0CC-BE86-4861-AD6E-57AE7C2EC391}" type="presParOf" srcId="{64153D5B-7A07-4CD1-931A-25548A26FBE9}" destId="{07F61D53-7D2A-4A01-8406-C1DE93B8D88E}"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7C1EF6A-76FF-4B96-B3D9-95AB431E7B4F}" type="doc">
      <dgm:prSet loTypeId="urn:microsoft.com/office/officeart/2005/8/layout/process4" loCatId="process" qsTypeId="urn:microsoft.com/office/officeart/2005/8/quickstyle/3d3" qsCatId="3D" csTypeId="urn:microsoft.com/office/officeart/2005/8/colors/colorful2" csCatId="colorful"/>
      <dgm:spPr/>
      <dgm:t>
        <a:bodyPr/>
        <a:lstStyle/>
        <a:p>
          <a:endParaRPr lang="en-US"/>
        </a:p>
      </dgm:t>
    </dgm:pt>
    <dgm:pt modelId="{CCBB0720-3725-4EB7-8FFE-F889D090A621}">
      <dgm:prSet/>
      <dgm:spPr/>
      <dgm:t>
        <a:bodyPr/>
        <a:lstStyle/>
        <a:p>
          <a:r>
            <a:rPr lang="en-US" b="1" dirty="0"/>
            <a:t>Random Forest outperformed all models</a:t>
          </a:r>
        </a:p>
      </dgm:t>
    </dgm:pt>
    <dgm:pt modelId="{5AD5435D-71F1-468A-AE0F-48BC28428F13}" type="parTrans" cxnId="{1D679FFB-75C9-43E5-AE81-C63CA2667042}">
      <dgm:prSet/>
      <dgm:spPr/>
      <dgm:t>
        <a:bodyPr/>
        <a:lstStyle/>
        <a:p>
          <a:endParaRPr lang="en-US"/>
        </a:p>
      </dgm:t>
    </dgm:pt>
    <dgm:pt modelId="{DEF2D47F-BCC6-4F44-A1EE-27399538BE56}" type="sibTrans" cxnId="{1D679FFB-75C9-43E5-AE81-C63CA2667042}">
      <dgm:prSet/>
      <dgm:spPr/>
      <dgm:t>
        <a:bodyPr/>
        <a:lstStyle/>
        <a:p>
          <a:endParaRPr lang="en-US"/>
        </a:p>
      </dgm:t>
    </dgm:pt>
    <dgm:pt modelId="{7352992F-A375-48CE-A404-903220EB4F21}">
      <dgm:prSet/>
      <dgm:spPr/>
      <dgm:t>
        <a:bodyPr/>
        <a:lstStyle/>
        <a:p>
          <a:r>
            <a:rPr lang="en-US" b="1" dirty="0"/>
            <a:t>6 features achieved near-optimal performance</a:t>
          </a:r>
        </a:p>
      </dgm:t>
    </dgm:pt>
    <dgm:pt modelId="{3492841B-E5EB-4789-BAE4-C644AB3F0B32}" type="parTrans" cxnId="{0AAAE774-3CD7-4DFD-9F2F-E93A1DDF21C3}">
      <dgm:prSet/>
      <dgm:spPr/>
      <dgm:t>
        <a:bodyPr/>
        <a:lstStyle/>
        <a:p>
          <a:endParaRPr lang="en-US"/>
        </a:p>
      </dgm:t>
    </dgm:pt>
    <dgm:pt modelId="{06CDB941-A1FE-4E81-9837-4A06CDFBDE28}" type="sibTrans" cxnId="{0AAAE774-3CD7-4DFD-9F2F-E93A1DDF21C3}">
      <dgm:prSet/>
      <dgm:spPr/>
      <dgm:t>
        <a:bodyPr/>
        <a:lstStyle/>
        <a:p>
          <a:endParaRPr lang="en-US"/>
        </a:p>
      </dgm:t>
    </dgm:pt>
    <dgm:pt modelId="{D83D359B-A185-4E20-B19A-8CD34362C269}">
      <dgm:prSet/>
      <dgm:spPr/>
      <dgm:t>
        <a:bodyPr/>
        <a:lstStyle/>
        <a:p>
          <a:r>
            <a:rPr lang="en-US" b="1" dirty="0"/>
            <a:t>All models had difficulty identifying prediabetes</a:t>
          </a:r>
        </a:p>
      </dgm:t>
    </dgm:pt>
    <dgm:pt modelId="{89E93A5A-01FF-4B90-9370-0AC809C30E87}" type="parTrans" cxnId="{7C6ABB93-77BF-4DEF-BF1D-BC071DB2B2B2}">
      <dgm:prSet/>
      <dgm:spPr/>
      <dgm:t>
        <a:bodyPr/>
        <a:lstStyle/>
        <a:p>
          <a:endParaRPr lang="en-US"/>
        </a:p>
      </dgm:t>
    </dgm:pt>
    <dgm:pt modelId="{711DF158-14DB-4B80-BEE5-BD619E69A210}" type="sibTrans" cxnId="{7C6ABB93-77BF-4DEF-BF1D-BC071DB2B2B2}">
      <dgm:prSet/>
      <dgm:spPr/>
      <dgm:t>
        <a:bodyPr/>
        <a:lstStyle/>
        <a:p>
          <a:endParaRPr lang="en-US"/>
        </a:p>
      </dgm:t>
    </dgm:pt>
    <dgm:pt modelId="{12C0D366-9858-4650-8D94-54A54F8C9B18}">
      <dgm:prSet/>
      <dgm:spPr/>
      <dgm:t>
        <a:bodyPr/>
        <a:lstStyle/>
        <a:p>
          <a:r>
            <a:rPr lang="en-US" b="1" dirty="0"/>
            <a:t>Feature reduction improved efficiency with minimal loss in accuracy</a:t>
          </a:r>
        </a:p>
      </dgm:t>
    </dgm:pt>
    <dgm:pt modelId="{03382AA7-AA7B-4783-BBB8-88F29D72BE9C}" type="parTrans" cxnId="{4846C07A-8E88-4D30-8173-68AF4C3A9700}">
      <dgm:prSet/>
      <dgm:spPr/>
      <dgm:t>
        <a:bodyPr/>
        <a:lstStyle/>
        <a:p>
          <a:endParaRPr lang="en-US"/>
        </a:p>
      </dgm:t>
    </dgm:pt>
    <dgm:pt modelId="{32F1BB78-15D4-4BE7-B2D9-FE3A94EC0A01}" type="sibTrans" cxnId="{4846C07A-8E88-4D30-8173-68AF4C3A9700}">
      <dgm:prSet/>
      <dgm:spPr/>
      <dgm:t>
        <a:bodyPr/>
        <a:lstStyle/>
        <a:p>
          <a:endParaRPr lang="en-US"/>
        </a:p>
      </dgm:t>
    </dgm:pt>
    <dgm:pt modelId="{0EAE22AF-DE54-4783-9193-98065443D8A1}" type="pres">
      <dgm:prSet presAssocID="{77C1EF6A-76FF-4B96-B3D9-95AB431E7B4F}" presName="Name0" presStyleCnt="0">
        <dgm:presLayoutVars>
          <dgm:dir/>
          <dgm:animLvl val="lvl"/>
          <dgm:resizeHandles val="exact"/>
        </dgm:presLayoutVars>
      </dgm:prSet>
      <dgm:spPr/>
    </dgm:pt>
    <dgm:pt modelId="{229D3D2E-D812-4C28-9259-5304D2E4FE0F}" type="pres">
      <dgm:prSet presAssocID="{12C0D366-9858-4650-8D94-54A54F8C9B18}" presName="boxAndChildren" presStyleCnt="0"/>
      <dgm:spPr/>
    </dgm:pt>
    <dgm:pt modelId="{79B4F9A4-07CD-4464-855E-47EECE9F9A2D}" type="pres">
      <dgm:prSet presAssocID="{12C0D366-9858-4650-8D94-54A54F8C9B18}" presName="parentTextBox" presStyleLbl="node1" presStyleIdx="0" presStyleCnt="4"/>
      <dgm:spPr/>
    </dgm:pt>
    <dgm:pt modelId="{0B8665E8-A147-4AAB-9076-DBBB86E7C5F7}" type="pres">
      <dgm:prSet presAssocID="{711DF158-14DB-4B80-BEE5-BD619E69A210}" presName="sp" presStyleCnt="0"/>
      <dgm:spPr/>
    </dgm:pt>
    <dgm:pt modelId="{E8871FF1-0EE7-4CC1-BD5D-9576F92E7E12}" type="pres">
      <dgm:prSet presAssocID="{D83D359B-A185-4E20-B19A-8CD34362C269}" presName="arrowAndChildren" presStyleCnt="0"/>
      <dgm:spPr/>
    </dgm:pt>
    <dgm:pt modelId="{59CB04E0-3AE6-4E61-BD76-D50E042FB951}" type="pres">
      <dgm:prSet presAssocID="{D83D359B-A185-4E20-B19A-8CD34362C269}" presName="parentTextArrow" presStyleLbl="node1" presStyleIdx="1" presStyleCnt="4"/>
      <dgm:spPr/>
    </dgm:pt>
    <dgm:pt modelId="{D4A6D326-553B-49D8-879D-7F4FB3B99283}" type="pres">
      <dgm:prSet presAssocID="{06CDB941-A1FE-4E81-9837-4A06CDFBDE28}" presName="sp" presStyleCnt="0"/>
      <dgm:spPr/>
    </dgm:pt>
    <dgm:pt modelId="{C681D4E8-7752-42BD-BA41-770E2E120CC4}" type="pres">
      <dgm:prSet presAssocID="{7352992F-A375-48CE-A404-903220EB4F21}" presName="arrowAndChildren" presStyleCnt="0"/>
      <dgm:spPr/>
    </dgm:pt>
    <dgm:pt modelId="{50E6D3F0-A005-4202-B708-A45330F46C1C}" type="pres">
      <dgm:prSet presAssocID="{7352992F-A375-48CE-A404-903220EB4F21}" presName="parentTextArrow" presStyleLbl="node1" presStyleIdx="2" presStyleCnt="4"/>
      <dgm:spPr/>
    </dgm:pt>
    <dgm:pt modelId="{A8BB0441-A6AB-435F-92A8-839BF1AEDA08}" type="pres">
      <dgm:prSet presAssocID="{DEF2D47F-BCC6-4F44-A1EE-27399538BE56}" presName="sp" presStyleCnt="0"/>
      <dgm:spPr/>
    </dgm:pt>
    <dgm:pt modelId="{C22BD644-7731-46CA-8E34-4ACBDE14C125}" type="pres">
      <dgm:prSet presAssocID="{CCBB0720-3725-4EB7-8FFE-F889D090A621}" presName="arrowAndChildren" presStyleCnt="0"/>
      <dgm:spPr/>
    </dgm:pt>
    <dgm:pt modelId="{3F725B1B-56FF-4E75-86A8-B90C57205AB8}" type="pres">
      <dgm:prSet presAssocID="{CCBB0720-3725-4EB7-8FFE-F889D090A621}" presName="parentTextArrow" presStyleLbl="node1" presStyleIdx="3" presStyleCnt="4"/>
      <dgm:spPr/>
    </dgm:pt>
  </dgm:ptLst>
  <dgm:cxnLst>
    <dgm:cxn modelId="{7404FA1B-94C2-4D3B-B57A-E45B8066ED6D}" type="presOf" srcId="{CCBB0720-3725-4EB7-8FFE-F889D090A621}" destId="{3F725B1B-56FF-4E75-86A8-B90C57205AB8}" srcOrd="0" destOrd="0" presId="urn:microsoft.com/office/officeart/2005/8/layout/process4"/>
    <dgm:cxn modelId="{C506063F-8A64-4DE2-8A38-27DEED3CBA99}" type="presOf" srcId="{D83D359B-A185-4E20-B19A-8CD34362C269}" destId="{59CB04E0-3AE6-4E61-BD76-D50E042FB951}" srcOrd="0" destOrd="0" presId="urn:microsoft.com/office/officeart/2005/8/layout/process4"/>
    <dgm:cxn modelId="{7894285F-61E9-4547-924C-FA7FC696A865}" type="presOf" srcId="{12C0D366-9858-4650-8D94-54A54F8C9B18}" destId="{79B4F9A4-07CD-4464-855E-47EECE9F9A2D}" srcOrd="0" destOrd="0" presId="urn:microsoft.com/office/officeart/2005/8/layout/process4"/>
    <dgm:cxn modelId="{0AAAE774-3CD7-4DFD-9F2F-E93A1DDF21C3}" srcId="{77C1EF6A-76FF-4B96-B3D9-95AB431E7B4F}" destId="{7352992F-A375-48CE-A404-903220EB4F21}" srcOrd="1" destOrd="0" parTransId="{3492841B-E5EB-4789-BAE4-C644AB3F0B32}" sibTransId="{06CDB941-A1FE-4E81-9837-4A06CDFBDE28}"/>
    <dgm:cxn modelId="{4846C07A-8E88-4D30-8173-68AF4C3A9700}" srcId="{77C1EF6A-76FF-4B96-B3D9-95AB431E7B4F}" destId="{12C0D366-9858-4650-8D94-54A54F8C9B18}" srcOrd="3" destOrd="0" parTransId="{03382AA7-AA7B-4783-BBB8-88F29D72BE9C}" sibTransId="{32F1BB78-15D4-4BE7-B2D9-FE3A94EC0A01}"/>
    <dgm:cxn modelId="{7C6ABB93-77BF-4DEF-BF1D-BC071DB2B2B2}" srcId="{77C1EF6A-76FF-4B96-B3D9-95AB431E7B4F}" destId="{D83D359B-A185-4E20-B19A-8CD34362C269}" srcOrd="2" destOrd="0" parTransId="{89E93A5A-01FF-4B90-9370-0AC809C30E87}" sibTransId="{711DF158-14DB-4B80-BEE5-BD619E69A210}"/>
    <dgm:cxn modelId="{2A2562C2-341E-49BC-A163-F361A12701CA}" type="presOf" srcId="{7352992F-A375-48CE-A404-903220EB4F21}" destId="{50E6D3F0-A005-4202-B708-A45330F46C1C}" srcOrd="0" destOrd="0" presId="urn:microsoft.com/office/officeart/2005/8/layout/process4"/>
    <dgm:cxn modelId="{3308FBD3-24DB-4889-98D4-BA5727AEF3EA}" type="presOf" srcId="{77C1EF6A-76FF-4B96-B3D9-95AB431E7B4F}" destId="{0EAE22AF-DE54-4783-9193-98065443D8A1}" srcOrd="0" destOrd="0" presId="urn:microsoft.com/office/officeart/2005/8/layout/process4"/>
    <dgm:cxn modelId="{1D679FFB-75C9-43E5-AE81-C63CA2667042}" srcId="{77C1EF6A-76FF-4B96-B3D9-95AB431E7B4F}" destId="{CCBB0720-3725-4EB7-8FFE-F889D090A621}" srcOrd="0" destOrd="0" parTransId="{5AD5435D-71F1-468A-AE0F-48BC28428F13}" sibTransId="{DEF2D47F-BCC6-4F44-A1EE-27399538BE56}"/>
    <dgm:cxn modelId="{415095D6-9067-4A8B-84F4-906958ECFEB7}" type="presParOf" srcId="{0EAE22AF-DE54-4783-9193-98065443D8A1}" destId="{229D3D2E-D812-4C28-9259-5304D2E4FE0F}" srcOrd="0" destOrd="0" presId="urn:microsoft.com/office/officeart/2005/8/layout/process4"/>
    <dgm:cxn modelId="{5FD4D0A3-D544-459F-AD84-5777C7AD7FF8}" type="presParOf" srcId="{229D3D2E-D812-4C28-9259-5304D2E4FE0F}" destId="{79B4F9A4-07CD-4464-855E-47EECE9F9A2D}" srcOrd="0" destOrd="0" presId="urn:microsoft.com/office/officeart/2005/8/layout/process4"/>
    <dgm:cxn modelId="{16BCDAF0-6AB0-4E0F-ACF6-57EDCD932A96}" type="presParOf" srcId="{0EAE22AF-DE54-4783-9193-98065443D8A1}" destId="{0B8665E8-A147-4AAB-9076-DBBB86E7C5F7}" srcOrd="1" destOrd="0" presId="urn:microsoft.com/office/officeart/2005/8/layout/process4"/>
    <dgm:cxn modelId="{D55D4519-D42D-4BAA-A5FF-2DD091F4EF0C}" type="presParOf" srcId="{0EAE22AF-DE54-4783-9193-98065443D8A1}" destId="{E8871FF1-0EE7-4CC1-BD5D-9576F92E7E12}" srcOrd="2" destOrd="0" presId="urn:microsoft.com/office/officeart/2005/8/layout/process4"/>
    <dgm:cxn modelId="{2D3F7B5C-990B-4C62-8DEB-4B4E90F42C9F}" type="presParOf" srcId="{E8871FF1-0EE7-4CC1-BD5D-9576F92E7E12}" destId="{59CB04E0-3AE6-4E61-BD76-D50E042FB951}" srcOrd="0" destOrd="0" presId="urn:microsoft.com/office/officeart/2005/8/layout/process4"/>
    <dgm:cxn modelId="{296EC9E5-1B61-421A-AB6D-B905B55F264E}" type="presParOf" srcId="{0EAE22AF-DE54-4783-9193-98065443D8A1}" destId="{D4A6D326-553B-49D8-879D-7F4FB3B99283}" srcOrd="3" destOrd="0" presId="urn:microsoft.com/office/officeart/2005/8/layout/process4"/>
    <dgm:cxn modelId="{DE543AF1-C994-4AB5-AA43-BAACF7E34B93}" type="presParOf" srcId="{0EAE22AF-DE54-4783-9193-98065443D8A1}" destId="{C681D4E8-7752-42BD-BA41-770E2E120CC4}" srcOrd="4" destOrd="0" presId="urn:microsoft.com/office/officeart/2005/8/layout/process4"/>
    <dgm:cxn modelId="{B8FBDC1A-819A-43EE-84C7-6B95211B7BFA}" type="presParOf" srcId="{C681D4E8-7752-42BD-BA41-770E2E120CC4}" destId="{50E6D3F0-A005-4202-B708-A45330F46C1C}" srcOrd="0" destOrd="0" presId="urn:microsoft.com/office/officeart/2005/8/layout/process4"/>
    <dgm:cxn modelId="{E9C596A9-2A46-4238-A0D0-A9B44A95F5DA}" type="presParOf" srcId="{0EAE22AF-DE54-4783-9193-98065443D8A1}" destId="{A8BB0441-A6AB-435F-92A8-839BF1AEDA08}" srcOrd="5" destOrd="0" presId="urn:microsoft.com/office/officeart/2005/8/layout/process4"/>
    <dgm:cxn modelId="{A65F7BC0-E684-4A70-A834-5223C299EF23}" type="presParOf" srcId="{0EAE22AF-DE54-4783-9193-98065443D8A1}" destId="{C22BD644-7731-46CA-8E34-4ACBDE14C125}" srcOrd="6" destOrd="0" presId="urn:microsoft.com/office/officeart/2005/8/layout/process4"/>
    <dgm:cxn modelId="{3A100017-161A-46C2-A8D7-7038AE1A7999}" type="presParOf" srcId="{C22BD644-7731-46CA-8E34-4ACBDE14C125}" destId="{3F725B1B-56FF-4E75-86A8-B90C57205AB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40FB38A-0447-4E69-9560-2E23E56680A5}" type="doc">
      <dgm:prSet loTypeId="urn:microsoft.com/office/officeart/2005/8/layout/vList2" loCatId="list" qsTypeId="urn:microsoft.com/office/officeart/2005/8/quickstyle/3d3" qsCatId="3D" csTypeId="urn:microsoft.com/office/officeart/2005/8/colors/colorful5" csCatId="colorful"/>
      <dgm:spPr/>
      <dgm:t>
        <a:bodyPr/>
        <a:lstStyle/>
        <a:p>
          <a:endParaRPr lang="en-US"/>
        </a:p>
      </dgm:t>
    </dgm:pt>
    <dgm:pt modelId="{7BBFD899-0AAF-42AC-BE0A-AA9D433C83F2}">
      <dgm:prSet/>
      <dgm:spPr/>
      <dgm:t>
        <a:bodyPr/>
        <a:lstStyle/>
        <a:p>
          <a:r>
            <a:rPr lang="en-US" b="1" dirty="0"/>
            <a:t>Applicable in resource-constrained environments</a:t>
          </a:r>
        </a:p>
      </dgm:t>
    </dgm:pt>
    <dgm:pt modelId="{696AFA67-7615-4544-9FA7-0EEE9A5B9BA8}" type="parTrans" cxnId="{1C587590-8FFA-4EEC-B2BE-3FC488974CB7}">
      <dgm:prSet/>
      <dgm:spPr/>
      <dgm:t>
        <a:bodyPr/>
        <a:lstStyle/>
        <a:p>
          <a:endParaRPr lang="en-US"/>
        </a:p>
      </dgm:t>
    </dgm:pt>
    <dgm:pt modelId="{35140D7C-3C62-4DA1-8E5B-FFA02A46D601}" type="sibTrans" cxnId="{1C587590-8FFA-4EEC-B2BE-3FC488974CB7}">
      <dgm:prSet/>
      <dgm:spPr/>
      <dgm:t>
        <a:bodyPr/>
        <a:lstStyle/>
        <a:p>
          <a:endParaRPr lang="en-US"/>
        </a:p>
      </dgm:t>
    </dgm:pt>
    <dgm:pt modelId="{70BE4E4F-8ED1-4F34-9D63-D9BE85B0CA87}">
      <dgm:prSet/>
      <dgm:spPr/>
      <dgm:t>
        <a:bodyPr/>
        <a:lstStyle/>
        <a:p>
          <a:r>
            <a:rPr lang="en-US" b="1"/>
            <a:t>Requires only: glucometer, tape, BP monitor, basic history</a:t>
          </a:r>
        </a:p>
      </dgm:t>
    </dgm:pt>
    <dgm:pt modelId="{2EEFEC12-1638-4100-902A-9F506D944251}" type="parTrans" cxnId="{B503EAA4-6266-4986-AA77-326D9FA6FDF3}">
      <dgm:prSet/>
      <dgm:spPr/>
      <dgm:t>
        <a:bodyPr/>
        <a:lstStyle/>
        <a:p>
          <a:endParaRPr lang="en-US"/>
        </a:p>
      </dgm:t>
    </dgm:pt>
    <dgm:pt modelId="{E675EF08-D0ED-4013-9F06-8C958717F281}" type="sibTrans" cxnId="{B503EAA4-6266-4986-AA77-326D9FA6FDF3}">
      <dgm:prSet/>
      <dgm:spPr/>
      <dgm:t>
        <a:bodyPr/>
        <a:lstStyle/>
        <a:p>
          <a:endParaRPr lang="en-US"/>
        </a:p>
      </dgm:t>
    </dgm:pt>
    <dgm:pt modelId="{BA0B2ED4-9CB0-4A9E-9012-EF1DC4D99E96}">
      <dgm:prSet/>
      <dgm:spPr/>
      <dgm:t>
        <a:bodyPr/>
        <a:lstStyle/>
        <a:p>
          <a:r>
            <a:rPr lang="en-US" b="1" dirty="0"/>
            <a:t>High specificity reduces false positives</a:t>
          </a:r>
        </a:p>
      </dgm:t>
    </dgm:pt>
    <dgm:pt modelId="{DF8DFD33-184E-4DAB-A51F-35C139EFFC1E}" type="parTrans" cxnId="{FCE35108-DB6C-4C42-BB83-8933BEB07DAA}">
      <dgm:prSet/>
      <dgm:spPr/>
      <dgm:t>
        <a:bodyPr/>
        <a:lstStyle/>
        <a:p>
          <a:endParaRPr lang="en-US"/>
        </a:p>
      </dgm:t>
    </dgm:pt>
    <dgm:pt modelId="{DB5E2906-6183-49D7-94C8-B9503BAE6682}" type="sibTrans" cxnId="{FCE35108-DB6C-4C42-BB83-8933BEB07DAA}">
      <dgm:prSet/>
      <dgm:spPr/>
      <dgm:t>
        <a:bodyPr/>
        <a:lstStyle/>
        <a:p>
          <a:endParaRPr lang="en-US"/>
        </a:p>
      </dgm:t>
    </dgm:pt>
    <dgm:pt modelId="{19E6E4EF-66CC-47CA-8502-5B42B5449D50}">
      <dgm:prSet/>
      <dgm:spPr/>
      <dgm:t>
        <a:bodyPr/>
        <a:lstStyle/>
        <a:p>
          <a:r>
            <a:rPr lang="en-US" b="1" dirty="0"/>
            <a:t>Useful for early screening and triage</a:t>
          </a:r>
        </a:p>
      </dgm:t>
    </dgm:pt>
    <dgm:pt modelId="{9C970C45-8815-42D3-8903-DCB837465AD3}" type="parTrans" cxnId="{0B724722-DB33-4BCB-9CC9-73436A851EE1}">
      <dgm:prSet/>
      <dgm:spPr/>
      <dgm:t>
        <a:bodyPr/>
        <a:lstStyle/>
        <a:p>
          <a:endParaRPr lang="en-US"/>
        </a:p>
      </dgm:t>
    </dgm:pt>
    <dgm:pt modelId="{95647CB8-7A33-47E7-8DC2-9900F68BDD4F}" type="sibTrans" cxnId="{0B724722-DB33-4BCB-9CC9-73436A851EE1}">
      <dgm:prSet/>
      <dgm:spPr/>
      <dgm:t>
        <a:bodyPr/>
        <a:lstStyle/>
        <a:p>
          <a:endParaRPr lang="en-US"/>
        </a:p>
      </dgm:t>
    </dgm:pt>
    <dgm:pt modelId="{E786D471-7CCD-4464-B7E7-3E70FF47B668}" type="pres">
      <dgm:prSet presAssocID="{840FB38A-0447-4E69-9560-2E23E56680A5}" presName="linear" presStyleCnt="0">
        <dgm:presLayoutVars>
          <dgm:animLvl val="lvl"/>
          <dgm:resizeHandles val="exact"/>
        </dgm:presLayoutVars>
      </dgm:prSet>
      <dgm:spPr/>
    </dgm:pt>
    <dgm:pt modelId="{AE89F2F6-89EA-4F1E-A107-833F724BC2EF}" type="pres">
      <dgm:prSet presAssocID="{7BBFD899-0AAF-42AC-BE0A-AA9D433C83F2}" presName="parentText" presStyleLbl="node1" presStyleIdx="0" presStyleCnt="4">
        <dgm:presLayoutVars>
          <dgm:chMax val="0"/>
          <dgm:bulletEnabled val="1"/>
        </dgm:presLayoutVars>
      </dgm:prSet>
      <dgm:spPr/>
    </dgm:pt>
    <dgm:pt modelId="{9108B571-7B51-4261-BD70-C3887F0C0FA6}" type="pres">
      <dgm:prSet presAssocID="{35140D7C-3C62-4DA1-8E5B-FFA02A46D601}" presName="spacer" presStyleCnt="0"/>
      <dgm:spPr/>
    </dgm:pt>
    <dgm:pt modelId="{55E64E73-A29A-4604-83B6-311798E6CFEB}" type="pres">
      <dgm:prSet presAssocID="{70BE4E4F-8ED1-4F34-9D63-D9BE85B0CA87}" presName="parentText" presStyleLbl="node1" presStyleIdx="1" presStyleCnt="4">
        <dgm:presLayoutVars>
          <dgm:chMax val="0"/>
          <dgm:bulletEnabled val="1"/>
        </dgm:presLayoutVars>
      </dgm:prSet>
      <dgm:spPr/>
    </dgm:pt>
    <dgm:pt modelId="{3AF1CAF6-5126-4146-A2D7-1DC937380D74}" type="pres">
      <dgm:prSet presAssocID="{E675EF08-D0ED-4013-9F06-8C958717F281}" presName="spacer" presStyleCnt="0"/>
      <dgm:spPr/>
    </dgm:pt>
    <dgm:pt modelId="{DFAF03BD-9205-4B18-8D0F-D2BEEF95BF78}" type="pres">
      <dgm:prSet presAssocID="{BA0B2ED4-9CB0-4A9E-9012-EF1DC4D99E96}" presName="parentText" presStyleLbl="node1" presStyleIdx="2" presStyleCnt="4">
        <dgm:presLayoutVars>
          <dgm:chMax val="0"/>
          <dgm:bulletEnabled val="1"/>
        </dgm:presLayoutVars>
      </dgm:prSet>
      <dgm:spPr/>
    </dgm:pt>
    <dgm:pt modelId="{C6D9737F-D10F-4244-BED7-C973482261FA}" type="pres">
      <dgm:prSet presAssocID="{DB5E2906-6183-49D7-94C8-B9503BAE6682}" presName="spacer" presStyleCnt="0"/>
      <dgm:spPr/>
    </dgm:pt>
    <dgm:pt modelId="{F3BA9DA6-32F4-4002-8C4C-47DD8C2DD939}" type="pres">
      <dgm:prSet presAssocID="{19E6E4EF-66CC-47CA-8502-5B42B5449D50}" presName="parentText" presStyleLbl="node1" presStyleIdx="3" presStyleCnt="4">
        <dgm:presLayoutVars>
          <dgm:chMax val="0"/>
          <dgm:bulletEnabled val="1"/>
        </dgm:presLayoutVars>
      </dgm:prSet>
      <dgm:spPr/>
    </dgm:pt>
  </dgm:ptLst>
  <dgm:cxnLst>
    <dgm:cxn modelId="{FCE35108-DB6C-4C42-BB83-8933BEB07DAA}" srcId="{840FB38A-0447-4E69-9560-2E23E56680A5}" destId="{BA0B2ED4-9CB0-4A9E-9012-EF1DC4D99E96}" srcOrd="2" destOrd="0" parTransId="{DF8DFD33-184E-4DAB-A51F-35C139EFFC1E}" sibTransId="{DB5E2906-6183-49D7-94C8-B9503BAE6682}"/>
    <dgm:cxn modelId="{E5590D0C-695E-4E36-9064-EED41B2C6A56}" type="presOf" srcId="{840FB38A-0447-4E69-9560-2E23E56680A5}" destId="{E786D471-7CCD-4464-B7E7-3E70FF47B668}" srcOrd="0" destOrd="0" presId="urn:microsoft.com/office/officeart/2005/8/layout/vList2"/>
    <dgm:cxn modelId="{13B90813-24A4-4331-B379-3CE4D12CBC23}" type="presOf" srcId="{BA0B2ED4-9CB0-4A9E-9012-EF1DC4D99E96}" destId="{DFAF03BD-9205-4B18-8D0F-D2BEEF95BF78}" srcOrd="0" destOrd="0" presId="urn:microsoft.com/office/officeart/2005/8/layout/vList2"/>
    <dgm:cxn modelId="{0B724722-DB33-4BCB-9CC9-73436A851EE1}" srcId="{840FB38A-0447-4E69-9560-2E23E56680A5}" destId="{19E6E4EF-66CC-47CA-8502-5B42B5449D50}" srcOrd="3" destOrd="0" parTransId="{9C970C45-8815-42D3-8903-DCB837465AD3}" sibTransId="{95647CB8-7A33-47E7-8DC2-9900F68BDD4F}"/>
    <dgm:cxn modelId="{EC785429-B0C6-4D86-951D-8FEE7509F444}" type="presOf" srcId="{7BBFD899-0AAF-42AC-BE0A-AA9D433C83F2}" destId="{AE89F2F6-89EA-4F1E-A107-833F724BC2EF}" srcOrd="0" destOrd="0" presId="urn:microsoft.com/office/officeart/2005/8/layout/vList2"/>
    <dgm:cxn modelId="{81405F2F-C6DE-4680-80C4-C33039ADFC3A}" type="presOf" srcId="{70BE4E4F-8ED1-4F34-9D63-D9BE85B0CA87}" destId="{55E64E73-A29A-4604-83B6-311798E6CFEB}" srcOrd="0" destOrd="0" presId="urn:microsoft.com/office/officeart/2005/8/layout/vList2"/>
    <dgm:cxn modelId="{3581D681-D48F-4AEF-A804-D1BE49F6D1C9}" type="presOf" srcId="{19E6E4EF-66CC-47CA-8502-5B42B5449D50}" destId="{F3BA9DA6-32F4-4002-8C4C-47DD8C2DD939}" srcOrd="0" destOrd="0" presId="urn:microsoft.com/office/officeart/2005/8/layout/vList2"/>
    <dgm:cxn modelId="{1C587590-8FFA-4EEC-B2BE-3FC488974CB7}" srcId="{840FB38A-0447-4E69-9560-2E23E56680A5}" destId="{7BBFD899-0AAF-42AC-BE0A-AA9D433C83F2}" srcOrd="0" destOrd="0" parTransId="{696AFA67-7615-4544-9FA7-0EEE9A5B9BA8}" sibTransId="{35140D7C-3C62-4DA1-8E5B-FFA02A46D601}"/>
    <dgm:cxn modelId="{B503EAA4-6266-4986-AA77-326D9FA6FDF3}" srcId="{840FB38A-0447-4E69-9560-2E23E56680A5}" destId="{70BE4E4F-8ED1-4F34-9D63-D9BE85B0CA87}" srcOrd="1" destOrd="0" parTransId="{2EEFEC12-1638-4100-902A-9F506D944251}" sibTransId="{E675EF08-D0ED-4013-9F06-8C958717F281}"/>
    <dgm:cxn modelId="{7AB9D83C-2385-4120-B1C7-37F25B3AED96}" type="presParOf" srcId="{E786D471-7CCD-4464-B7E7-3E70FF47B668}" destId="{AE89F2F6-89EA-4F1E-A107-833F724BC2EF}" srcOrd="0" destOrd="0" presId="urn:microsoft.com/office/officeart/2005/8/layout/vList2"/>
    <dgm:cxn modelId="{F6C6D96E-155C-4BF0-B556-04C243E7A06F}" type="presParOf" srcId="{E786D471-7CCD-4464-B7E7-3E70FF47B668}" destId="{9108B571-7B51-4261-BD70-C3887F0C0FA6}" srcOrd="1" destOrd="0" presId="urn:microsoft.com/office/officeart/2005/8/layout/vList2"/>
    <dgm:cxn modelId="{0C98A655-942F-428A-B34F-A05B01822C83}" type="presParOf" srcId="{E786D471-7CCD-4464-B7E7-3E70FF47B668}" destId="{55E64E73-A29A-4604-83B6-311798E6CFEB}" srcOrd="2" destOrd="0" presId="urn:microsoft.com/office/officeart/2005/8/layout/vList2"/>
    <dgm:cxn modelId="{69CA8FD3-E421-4277-942D-549A605F7A98}" type="presParOf" srcId="{E786D471-7CCD-4464-B7E7-3E70FF47B668}" destId="{3AF1CAF6-5126-4146-A2D7-1DC937380D74}" srcOrd="3" destOrd="0" presId="urn:microsoft.com/office/officeart/2005/8/layout/vList2"/>
    <dgm:cxn modelId="{E01F90B7-DD7F-41AD-B82B-802BEA215936}" type="presParOf" srcId="{E786D471-7CCD-4464-B7E7-3E70FF47B668}" destId="{DFAF03BD-9205-4B18-8D0F-D2BEEF95BF78}" srcOrd="4" destOrd="0" presId="urn:microsoft.com/office/officeart/2005/8/layout/vList2"/>
    <dgm:cxn modelId="{977B3831-119A-4A70-A2A6-DA1E1415DE03}" type="presParOf" srcId="{E786D471-7CCD-4464-B7E7-3E70FF47B668}" destId="{C6D9737F-D10F-4244-BED7-C973482261FA}" srcOrd="5" destOrd="0" presId="urn:microsoft.com/office/officeart/2005/8/layout/vList2"/>
    <dgm:cxn modelId="{590EF612-677B-4916-8042-59BE0D9D2733}" type="presParOf" srcId="{E786D471-7CCD-4464-B7E7-3E70FF47B668}" destId="{F3BA9DA6-32F4-4002-8C4C-47DD8C2DD939}"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20D1953-DCC5-4D37-807B-1C63CB410128}" type="doc">
      <dgm:prSet loTypeId="urn:microsoft.com/office/officeart/2005/8/layout/default" loCatId="list" qsTypeId="urn:microsoft.com/office/officeart/2005/8/quickstyle/3d3" qsCatId="3D" csTypeId="urn:microsoft.com/office/officeart/2005/8/colors/colorful5" csCatId="colorful"/>
      <dgm:spPr/>
      <dgm:t>
        <a:bodyPr/>
        <a:lstStyle/>
        <a:p>
          <a:endParaRPr lang="en-US"/>
        </a:p>
      </dgm:t>
    </dgm:pt>
    <dgm:pt modelId="{0523C606-5B68-4218-91AF-59DEF12C929F}">
      <dgm:prSet/>
      <dgm:spPr/>
      <dgm:t>
        <a:bodyPr/>
        <a:lstStyle/>
        <a:p>
          <a:r>
            <a:rPr lang="en-US" b="1"/>
            <a:t>Limitations</a:t>
          </a:r>
        </a:p>
      </dgm:t>
    </dgm:pt>
    <dgm:pt modelId="{239A0F20-9A24-408E-B205-5D640F20088B}" type="parTrans" cxnId="{6A9AEEBA-7071-4C99-8BE8-8ABF05B969C0}">
      <dgm:prSet/>
      <dgm:spPr/>
      <dgm:t>
        <a:bodyPr/>
        <a:lstStyle/>
        <a:p>
          <a:endParaRPr lang="en-US"/>
        </a:p>
      </dgm:t>
    </dgm:pt>
    <dgm:pt modelId="{56681764-750B-4316-B1D8-7DA43C92910E}" type="sibTrans" cxnId="{6A9AEEBA-7071-4C99-8BE8-8ABF05B969C0}">
      <dgm:prSet/>
      <dgm:spPr/>
      <dgm:t>
        <a:bodyPr/>
        <a:lstStyle/>
        <a:p>
          <a:endParaRPr lang="en-US"/>
        </a:p>
      </dgm:t>
    </dgm:pt>
    <dgm:pt modelId="{701F6723-C3A7-48CD-A781-26FC3D103D86}">
      <dgm:prSet/>
      <dgm:spPr/>
      <dgm:t>
        <a:bodyPr/>
        <a:lstStyle/>
        <a:p>
          <a:r>
            <a:rPr lang="en-US" b="1"/>
            <a:t>NHANES is U.S.-based</a:t>
          </a:r>
        </a:p>
      </dgm:t>
    </dgm:pt>
    <dgm:pt modelId="{352E533C-5D00-45A4-AE88-74B8094D6F69}" type="parTrans" cxnId="{E5CC86E4-30A1-4FAC-B6A1-91821AA21D50}">
      <dgm:prSet/>
      <dgm:spPr/>
      <dgm:t>
        <a:bodyPr/>
        <a:lstStyle/>
        <a:p>
          <a:endParaRPr lang="en-US"/>
        </a:p>
      </dgm:t>
    </dgm:pt>
    <dgm:pt modelId="{C21B656D-9126-4E07-BF20-B8E7CE29991B}" type="sibTrans" cxnId="{E5CC86E4-30A1-4FAC-B6A1-91821AA21D50}">
      <dgm:prSet/>
      <dgm:spPr/>
      <dgm:t>
        <a:bodyPr/>
        <a:lstStyle/>
        <a:p>
          <a:endParaRPr lang="en-US"/>
        </a:p>
      </dgm:t>
    </dgm:pt>
    <dgm:pt modelId="{F15B4486-9B9B-4117-A9BF-D1B68EF47707}">
      <dgm:prSet/>
      <dgm:spPr/>
      <dgm:t>
        <a:bodyPr/>
        <a:lstStyle/>
        <a:p>
          <a:r>
            <a:rPr lang="en-US" b="1"/>
            <a:t>Some features (glucose, insulin) require lab testing</a:t>
          </a:r>
        </a:p>
      </dgm:t>
    </dgm:pt>
    <dgm:pt modelId="{9C4DAAE1-F6DA-4A15-BA40-CEFD68FC1FB7}" type="parTrans" cxnId="{1B0C75C0-1D5D-4659-88B9-BAB48C621A3B}">
      <dgm:prSet/>
      <dgm:spPr/>
      <dgm:t>
        <a:bodyPr/>
        <a:lstStyle/>
        <a:p>
          <a:endParaRPr lang="en-US"/>
        </a:p>
      </dgm:t>
    </dgm:pt>
    <dgm:pt modelId="{17E30653-5DD4-427E-9855-F66300606105}" type="sibTrans" cxnId="{1B0C75C0-1D5D-4659-88B9-BAB48C621A3B}">
      <dgm:prSet/>
      <dgm:spPr/>
      <dgm:t>
        <a:bodyPr/>
        <a:lstStyle/>
        <a:p>
          <a:endParaRPr lang="en-US"/>
        </a:p>
      </dgm:t>
    </dgm:pt>
    <dgm:pt modelId="{DF2CF621-9BCE-4B92-B78E-B0FB11C58FDB}">
      <dgm:prSet/>
      <dgm:spPr/>
      <dgm:t>
        <a:bodyPr/>
        <a:lstStyle/>
        <a:p>
          <a:r>
            <a:rPr lang="en-US" b="1"/>
            <a:t>Low sensitivity for prediabetes</a:t>
          </a:r>
        </a:p>
      </dgm:t>
    </dgm:pt>
    <dgm:pt modelId="{DFB283BE-86CE-4A5F-BBDA-643DB66DF55B}" type="parTrans" cxnId="{3EA27240-D855-4845-AE93-53D4262136AB}">
      <dgm:prSet/>
      <dgm:spPr/>
      <dgm:t>
        <a:bodyPr/>
        <a:lstStyle/>
        <a:p>
          <a:endParaRPr lang="en-US"/>
        </a:p>
      </dgm:t>
    </dgm:pt>
    <dgm:pt modelId="{2CABF150-6E5E-407A-9121-397C81F59720}" type="sibTrans" cxnId="{3EA27240-D855-4845-AE93-53D4262136AB}">
      <dgm:prSet/>
      <dgm:spPr/>
      <dgm:t>
        <a:bodyPr/>
        <a:lstStyle/>
        <a:p>
          <a:endParaRPr lang="en-US"/>
        </a:p>
      </dgm:t>
    </dgm:pt>
    <dgm:pt modelId="{E0723891-7EFA-494B-995E-97DDB6352732}">
      <dgm:prSet/>
      <dgm:spPr/>
      <dgm:t>
        <a:bodyPr/>
        <a:lstStyle/>
        <a:p>
          <a:r>
            <a:rPr lang="en-US" b="1"/>
            <a:t>Future Directions</a:t>
          </a:r>
        </a:p>
      </dgm:t>
    </dgm:pt>
    <dgm:pt modelId="{B00C70B3-48EC-4E85-BBBD-80460E5ACB32}" type="parTrans" cxnId="{FD2FD89C-A61C-4C6A-B619-82880E24B0B0}">
      <dgm:prSet/>
      <dgm:spPr/>
      <dgm:t>
        <a:bodyPr/>
        <a:lstStyle/>
        <a:p>
          <a:endParaRPr lang="en-US"/>
        </a:p>
      </dgm:t>
    </dgm:pt>
    <dgm:pt modelId="{495287D7-C7FB-4467-8BDC-7A51F3FDBB76}" type="sibTrans" cxnId="{FD2FD89C-A61C-4C6A-B619-82880E24B0B0}">
      <dgm:prSet/>
      <dgm:spPr/>
      <dgm:t>
        <a:bodyPr/>
        <a:lstStyle/>
        <a:p>
          <a:endParaRPr lang="en-US"/>
        </a:p>
      </dgm:t>
    </dgm:pt>
    <dgm:pt modelId="{247FFE9F-93C2-46FA-9ED6-3731B1B00C2E}">
      <dgm:prSet/>
      <dgm:spPr/>
      <dgm:t>
        <a:bodyPr/>
        <a:lstStyle/>
        <a:p>
          <a:r>
            <a:rPr lang="en-US" b="1"/>
            <a:t>Validate in African populations</a:t>
          </a:r>
        </a:p>
      </dgm:t>
    </dgm:pt>
    <dgm:pt modelId="{7434CBE2-789A-4B6D-96A9-71907B12B52F}" type="parTrans" cxnId="{AEEE0F18-F464-4206-9473-6BC313527DF8}">
      <dgm:prSet/>
      <dgm:spPr/>
      <dgm:t>
        <a:bodyPr/>
        <a:lstStyle/>
        <a:p>
          <a:endParaRPr lang="en-US"/>
        </a:p>
      </dgm:t>
    </dgm:pt>
    <dgm:pt modelId="{5E67CB67-B3B6-444F-806D-2CE5F87D21FE}" type="sibTrans" cxnId="{AEEE0F18-F464-4206-9473-6BC313527DF8}">
      <dgm:prSet/>
      <dgm:spPr/>
      <dgm:t>
        <a:bodyPr/>
        <a:lstStyle/>
        <a:p>
          <a:endParaRPr lang="en-US"/>
        </a:p>
      </dgm:t>
    </dgm:pt>
    <dgm:pt modelId="{C6741A1F-DD9B-4664-B3E6-AEC7717B282C}">
      <dgm:prSet/>
      <dgm:spPr/>
      <dgm:t>
        <a:bodyPr/>
        <a:lstStyle/>
        <a:p>
          <a:r>
            <a:rPr lang="en-US" b="1"/>
            <a:t>Explore non-invasive features</a:t>
          </a:r>
        </a:p>
      </dgm:t>
    </dgm:pt>
    <dgm:pt modelId="{249E27F6-98C8-4436-A46D-88773D616227}" type="parTrans" cxnId="{39A86F38-34CD-4411-A3F3-8F5CC8559677}">
      <dgm:prSet/>
      <dgm:spPr/>
      <dgm:t>
        <a:bodyPr/>
        <a:lstStyle/>
        <a:p>
          <a:endParaRPr lang="en-US"/>
        </a:p>
      </dgm:t>
    </dgm:pt>
    <dgm:pt modelId="{15BD5528-5997-4DE5-A505-B39FC14BCB2B}" type="sibTrans" cxnId="{39A86F38-34CD-4411-A3F3-8F5CC8559677}">
      <dgm:prSet/>
      <dgm:spPr/>
      <dgm:t>
        <a:bodyPr/>
        <a:lstStyle/>
        <a:p>
          <a:endParaRPr lang="en-US"/>
        </a:p>
      </dgm:t>
    </dgm:pt>
    <dgm:pt modelId="{FA41BC1B-A7D7-4034-B2B8-74876A89943E}">
      <dgm:prSet/>
      <dgm:spPr/>
      <dgm:t>
        <a:bodyPr/>
        <a:lstStyle/>
        <a:p>
          <a:r>
            <a:rPr lang="en-US" b="1"/>
            <a:t>Improve detection via deep learning or hybrid models</a:t>
          </a:r>
        </a:p>
      </dgm:t>
    </dgm:pt>
    <dgm:pt modelId="{10D7182B-DA72-4798-816B-2B08BF6798BC}" type="parTrans" cxnId="{DB87ABDB-DCB2-41CC-867F-D1CA4B676432}">
      <dgm:prSet/>
      <dgm:spPr/>
      <dgm:t>
        <a:bodyPr/>
        <a:lstStyle/>
        <a:p>
          <a:endParaRPr lang="en-US"/>
        </a:p>
      </dgm:t>
    </dgm:pt>
    <dgm:pt modelId="{6081C9B1-5FED-4CE1-AF9B-19166F87D24D}" type="sibTrans" cxnId="{DB87ABDB-DCB2-41CC-867F-D1CA4B676432}">
      <dgm:prSet/>
      <dgm:spPr/>
      <dgm:t>
        <a:bodyPr/>
        <a:lstStyle/>
        <a:p>
          <a:endParaRPr lang="en-US"/>
        </a:p>
      </dgm:t>
    </dgm:pt>
    <dgm:pt modelId="{4794DE07-9FB0-4F3E-BE81-650FA0FF5FB2}" type="pres">
      <dgm:prSet presAssocID="{D20D1953-DCC5-4D37-807B-1C63CB410128}" presName="diagram" presStyleCnt="0">
        <dgm:presLayoutVars>
          <dgm:dir/>
          <dgm:resizeHandles val="exact"/>
        </dgm:presLayoutVars>
      </dgm:prSet>
      <dgm:spPr/>
    </dgm:pt>
    <dgm:pt modelId="{35DA621D-9F2C-48B3-988C-2DABC77CEA74}" type="pres">
      <dgm:prSet presAssocID="{0523C606-5B68-4218-91AF-59DEF12C929F}" presName="node" presStyleLbl="node1" presStyleIdx="0" presStyleCnt="8">
        <dgm:presLayoutVars>
          <dgm:bulletEnabled val="1"/>
        </dgm:presLayoutVars>
      </dgm:prSet>
      <dgm:spPr/>
    </dgm:pt>
    <dgm:pt modelId="{31F9D05C-31A5-4E3B-A4A3-9BD804D260F4}" type="pres">
      <dgm:prSet presAssocID="{56681764-750B-4316-B1D8-7DA43C92910E}" presName="sibTrans" presStyleCnt="0"/>
      <dgm:spPr/>
    </dgm:pt>
    <dgm:pt modelId="{3D18BCEC-7E3F-4DAD-B2B7-D34ADEE99889}" type="pres">
      <dgm:prSet presAssocID="{701F6723-C3A7-48CD-A781-26FC3D103D86}" presName="node" presStyleLbl="node1" presStyleIdx="1" presStyleCnt="8">
        <dgm:presLayoutVars>
          <dgm:bulletEnabled val="1"/>
        </dgm:presLayoutVars>
      </dgm:prSet>
      <dgm:spPr/>
    </dgm:pt>
    <dgm:pt modelId="{F9DB7489-398C-4109-A598-DC43D5A4D8F6}" type="pres">
      <dgm:prSet presAssocID="{C21B656D-9126-4E07-BF20-B8E7CE29991B}" presName="sibTrans" presStyleCnt="0"/>
      <dgm:spPr/>
    </dgm:pt>
    <dgm:pt modelId="{BADD345D-813D-4443-9639-70673520D454}" type="pres">
      <dgm:prSet presAssocID="{F15B4486-9B9B-4117-A9BF-D1B68EF47707}" presName="node" presStyleLbl="node1" presStyleIdx="2" presStyleCnt="8">
        <dgm:presLayoutVars>
          <dgm:bulletEnabled val="1"/>
        </dgm:presLayoutVars>
      </dgm:prSet>
      <dgm:spPr/>
    </dgm:pt>
    <dgm:pt modelId="{B0BA07C8-144E-455A-A816-B1ED0BA0BD47}" type="pres">
      <dgm:prSet presAssocID="{17E30653-5DD4-427E-9855-F66300606105}" presName="sibTrans" presStyleCnt="0"/>
      <dgm:spPr/>
    </dgm:pt>
    <dgm:pt modelId="{4E79AB56-5E88-4C71-B083-AEC49C8C7FD0}" type="pres">
      <dgm:prSet presAssocID="{DF2CF621-9BCE-4B92-B78E-B0FB11C58FDB}" presName="node" presStyleLbl="node1" presStyleIdx="3" presStyleCnt="8">
        <dgm:presLayoutVars>
          <dgm:bulletEnabled val="1"/>
        </dgm:presLayoutVars>
      </dgm:prSet>
      <dgm:spPr/>
    </dgm:pt>
    <dgm:pt modelId="{63AF74B2-3A32-488A-BBDA-735671ABF19E}" type="pres">
      <dgm:prSet presAssocID="{2CABF150-6E5E-407A-9121-397C81F59720}" presName="sibTrans" presStyleCnt="0"/>
      <dgm:spPr/>
    </dgm:pt>
    <dgm:pt modelId="{52E4708F-5919-41CB-A585-3EF3BAF4F3A9}" type="pres">
      <dgm:prSet presAssocID="{E0723891-7EFA-494B-995E-97DDB6352732}" presName="node" presStyleLbl="node1" presStyleIdx="4" presStyleCnt="8">
        <dgm:presLayoutVars>
          <dgm:bulletEnabled val="1"/>
        </dgm:presLayoutVars>
      </dgm:prSet>
      <dgm:spPr/>
    </dgm:pt>
    <dgm:pt modelId="{3A0A51C7-E344-4728-8052-035ABE2A46B6}" type="pres">
      <dgm:prSet presAssocID="{495287D7-C7FB-4467-8BDC-7A51F3FDBB76}" presName="sibTrans" presStyleCnt="0"/>
      <dgm:spPr/>
    </dgm:pt>
    <dgm:pt modelId="{6D71CF81-EFBB-4ABF-B64C-CD85B2682FEA}" type="pres">
      <dgm:prSet presAssocID="{247FFE9F-93C2-46FA-9ED6-3731B1B00C2E}" presName="node" presStyleLbl="node1" presStyleIdx="5" presStyleCnt="8">
        <dgm:presLayoutVars>
          <dgm:bulletEnabled val="1"/>
        </dgm:presLayoutVars>
      </dgm:prSet>
      <dgm:spPr/>
    </dgm:pt>
    <dgm:pt modelId="{03D01FA8-D0FE-4C75-B392-72A89D372495}" type="pres">
      <dgm:prSet presAssocID="{5E67CB67-B3B6-444F-806D-2CE5F87D21FE}" presName="sibTrans" presStyleCnt="0"/>
      <dgm:spPr/>
    </dgm:pt>
    <dgm:pt modelId="{540A70EA-99F5-488F-B8E8-0EF8FD84FA98}" type="pres">
      <dgm:prSet presAssocID="{C6741A1F-DD9B-4664-B3E6-AEC7717B282C}" presName="node" presStyleLbl="node1" presStyleIdx="6" presStyleCnt="8">
        <dgm:presLayoutVars>
          <dgm:bulletEnabled val="1"/>
        </dgm:presLayoutVars>
      </dgm:prSet>
      <dgm:spPr/>
    </dgm:pt>
    <dgm:pt modelId="{C17D429A-8AB7-499F-8192-945C7F4B0F71}" type="pres">
      <dgm:prSet presAssocID="{15BD5528-5997-4DE5-A505-B39FC14BCB2B}" presName="sibTrans" presStyleCnt="0"/>
      <dgm:spPr/>
    </dgm:pt>
    <dgm:pt modelId="{9E91D77D-3120-44FC-8604-B7CF4639D671}" type="pres">
      <dgm:prSet presAssocID="{FA41BC1B-A7D7-4034-B2B8-74876A89943E}" presName="node" presStyleLbl="node1" presStyleIdx="7" presStyleCnt="8">
        <dgm:presLayoutVars>
          <dgm:bulletEnabled val="1"/>
        </dgm:presLayoutVars>
      </dgm:prSet>
      <dgm:spPr/>
    </dgm:pt>
  </dgm:ptLst>
  <dgm:cxnLst>
    <dgm:cxn modelId="{42E8C402-2E7E-47AE-9029-DFE15E6B245D}" type="presOf" srcId="{FA41BC1B-A7D7-4034-B2B8-74876A89943E}" destId="{9E91D77D-3120-44FC-8604-B7CF4639D671}" srcOrd="0" destOrd="0" presId="urn:microsoft.com/office/officeart/2005/8/layout/default"/>
    <dgm:cxn modelId="{936F1109-9515-42B7-8994-7DCD9FCACC58}" type="presOf" srcId="{247FFE9F-93C2-46FA-9ED6-3731B1B00C2E}" destId="{6D71CF81-EFBB-4ABF-B64C-CD85B2682FEA}" srcOrd="0" destOrd="0" presId="urn:microsoft.com/office/officeart/2005/8/layout/default"/>
    <dgm:cxn modelId="{AEEE0F18-F464-4206-9473-6BC313527DF8}" srcId="{D20D1953-DCC5-4D37-807B-1C63CB410128}" destId="{247FFE9F-93C2-46FA-9ED6-3731B1B00C2E}" srcOrd="5" destOrd="0" parTransId="{7434CBE2-789A-4B6D-96A9-71907B12B52F}" sibTransId="{5E67CB67-B3B6-444F-806D-2CE5F87D21FE}"/>
    <dgm:cxn modelId="{BA528120-1754-492F-B1D0-3F954821D83F}" type="presOf" srcId="{701F6723-C3A7-48CD-A781-26FC3D103D86}" destId="{3D18BCEC-7E3F-4DAD-B2B7-D34ADEE99889}" srcOrd="0" destOrd="0" presId="urn:microsoft.com/office/officeart/2005/8/layout/default"/>
    <dgm:cxn modelId="{39A86F38-34CD-4411-A3F3-8F5CC8559677}" srcId="{D20D1953-DCC5-4D37-807B-1C63CB410128}" destId="{C6741A1F-DD9B-4664-B3E6-AEC7717B282C}" srcOrd="6" destOrd="0" parTransId="{249E27F6-98C8-4436-A46D-88773D616227}" sibTransId="{15BD5528-5997-4DE5-A505-B39FC14BCB2B}"/>
    <dgm:cxn modelId="{C49B463C-6F50-45A9-AB39-C88D518F924A}" type="presOf" srcId="{C6741A1F-DD9B-4664-B3E6-AEC7717B282C}" destId="{540A70EA-99F5-488F-B8E8-0EF8FD84FA98}" srcOrd="0" destOrd="0" presId="urn:microsoft.com/office/officeart/2005/8/layout/default"/>
    <dgm:cxn modelId="{3EA27240-D855-4845-AE93-53D4262136AB}" srcId="{D20D1953-DCC5-4D37-807B-1C63CB410128}" destId="{DF2CF621-9BCE-4B92-B78E-B0FB11C58FDB}" srcOrd="3" destOrd="0" parTransId="{DFB283BE-86CE-4A5F-BBDA-643DB66DF55B}" sibTransId="{2CABF150-6E5E-407A-9121-397C81F59720}"/>
    <dgm:cxn modelId="{E412996C-64B2-4FCE-989B-38E71132BDEE}" type="presOf" srcId="{D20D1953-DCC5-4D37-807B-1C63CB410128}" destId="{4794DE07-9FB0-4F3E-BE81-650FA0FF5FB2}" srcOrd="0" destOrd="0" presId="urn:microsoft.com/office/officeart/2005/8/layout/default"/>
    <dgm:cxn modelId="{D4654D4D-607F-4872-8298-2643702DB870}" type="presOf" srcId="{E0723891-7EFA-494B-995E-97DDB6352732}" destId="{52E4708F-5919-41CB-A585-3EF3BAF4F3A9}" srcOrd="0" destOrd="0" presId="urn:microsoft.com/office/officeart/2005/8/layout/default"/>
    <dgm:cxn modelId="{FD2FD89C-A61C-4C6A-B619-82880E24B0B0}" srcId="{D20D1953-DCC5-4D37-807B-1C63CB410128}" destId="{E0723891-7EFA-494B-995E-97DDB6352732}" srcOrd="4" destOrd="0" parTransId="{B00C70B3-48EC-4E85-BBBD-80460E5ACB32}" sibTransId="{495287D7-C7FB-4467-8BDC-7A51F3FDBB76}"/>
    <dgm:cxn modelId="{6A9AEEBA-7071-4C99-8BE8-8ABF05B969C0}" srcId="{D20D1953-DCC5-4D37-807B-1C63CB410128}" destId="{0523C606-5B68-4218-91AF-59DEF12C929F}" srcOrd="0" destOrd="0" parTransId="{239A0F20-9A24-408E-B205-5D640F20088B}" sibTransId="{56681764-750B-4316-B1D8-7DA43C92910E}"/>
    <dgm:cxn modelId="{1B0C75C0-1D5D-4659-88B9-BAB48C621A3B}" srcId="{D20D1953-DCC5-4D37-807B-1C63CB410128}" destId="{F15B4486-9B9B-4117-A9BF-D1B68EF47707}" srcOrd="2" destOrd="0" parTransId="{9C4DAAE1-F6DA-4A15-BA40-CEFD68FC1FB7}" sibTransId="{17E30653-5DD4-427E-9855-F66300606105}"/>
    <dgm:cxn modelId="{C7B594CD-F6D5-41A1-9E63-85A1A213D3ED}" type="presOf" srcId="{DF2CF621-9BCE-4B92-B78E-B0FB11C58FDB}" destId="{4E79AB56-5E88-4C71-B083-AEC49C8C7FD0}" srcOrd="0" destOrd="0" presId="urn:microsoft.com/office/officeart/2005/8/layout/default"/>
    <dgm:cxn modelId="{CF218CD1-005C-41B1-A2D1-6C3C79D292EE}" type="presOf" srcId="{0523C606-5B68-4218-91AF-59DEF12C929F}" destId="{35DA621D-9F2C-48B3-988C-2DABC77CEA74}" srcOrd="0" destOrd="0" presId="urn:microsoft.com/office/officeart/2005/8/layout/default"/>
    <dgm:cxn modelId="{DB87ABDB-DCB2-41CC-867F-D1CA4B676432}" srcId="{D20D1953-DCC5-4D37-807B-1C63CB410128}" destId="{FA41BC1B-A7D7-4034-B2B8-74876A89943E}" srcOrd="7" destOrd="0" parTransId="{10D7182B-DA72-4798-816B-2B08BF6798BC}" sibTransId="{6081C9B1-5FED-4CE1-AF9B-19166F87D24D}"/>
    <dgm:cxn modelId="{781957DE-A374-49A7-B869-63B762EC95C6}" type="presOf" srcId="{F15B4486-9B9B-4117-A9BF-D1B68EF47707}" destId="{BADD345D-813D-4443-9639-70673520D454}" srcOrd="0" destOrd="0" presId="urn:microsoft.com/office/officeart/2005/8/layout/default"/>
    <dgm:cxn modelId="{E5CC86E4-30A1-4FAC-B6A1-91821AA21D50}" srcId="{D20D1953-DCC5-4D37-807B-1C63CB410128}" destId="{701F6723-C3A7-48CD-A781-26FC3D103D86}" srcOrd="1" destOrd="0" parTransId="{352E533C-5D00-45A4-AE88-74B8094D6F69}" sibTransId="{C21B656D-9126-4E07-BF20-B8E7CE29991B}"/>
    <dgm:cxn modelId="{DE1999F1-EEA4-471A-9385-65604D45F26A}" type="presParOf" srcId="{4794DE07-9FB0-4F3E-BE81-650FA0FF5FB2}" destId="{35DA621D-9F2C-48B3-988C-2DABC77CEA74}" srcOrd="0" destOrd="0" presId="urn:microsoft.com/office/officeart/2005/8/layout/default"/>
    <dgm:cxn modelId="{A507040C-6FA9-4261-B670-23B45299546B}" type="presParOf" srcId="{4794DE07-9FB0-4F3E-BE81-650FA0FF5FB2}" destId="{31F9D05C-31A5-4E3B-A4A3-9BD804D260F4}" srcOrd="1" destOrd="0" presId="urn:microsoft.com/office/officeart/2005/8/layout/default"/>
    <dgm:cxn modelId="{D97960F9-ECE9-4700-A74D-A45606BFBF21}" type="presParOf" srcId="{4794DE07-9FB0-4F3E-BE81-650FA0FF5FB2}" destId="{3D18BCEC-7E3F-4DAD-B2B7-D34ADEE99889}" srcOrd="2" destOrd="0" presId="urn:microsoft.com/office/officeart/2005/8/layout/default"/>
    <dgm:cxn modelId="{D38194A6-080B-4ECD-BDC7-AF4F9F2943F9}" type="presParOf" srcId="{4794DE07-9FB0-4F3E-BE81-650FA0FF5FB2}" destId="{F9DB7489-398C-4109-A598-DC43D5A4D8F6}" srcOrd="3" destOrd="0" presId="urn:microsoft.com/office/officeart/2005/8/layout/default"/>
    <dgm:cxn modelId="{618E0879-4428-4D17-98C1-27CAF8EA2A70}" type="presParOf" srcId="{4794DE07-9FB0-4F3E-BE81-650FA0FF5FB2}" destId="{BADD345D-813D-4443-9639-70673520D454}" srcOrd="4" destOrd="0" presId="urn:microsoft.com/office/officeart/2005/8/layout/default"/>
    <dgm:cxn modelId="{079E964D-CE6A-49A1-A2B7-A0E9F613A77D}" type="presParOf" srcId="{4794DE07-9FB0-4F3E-BE81-650FA0FF5FB2}" destId="{B0BA07C8-144E-455A-A816-B1ED0BA0BD47}" srcOrd="5" destOrd="0" presId="urn:microsoft.com/office/officeart/2005/8/layout/default"/>
    <dgm:cxn modelId="{E3A85C42-F8F4-4140-AAE0-4F0BD276E819}" type="presParOf" srcId="{4794DE07-9FB0-4F3E-BE81-650FA0FF5FB2}" destId="{4E79AB56-5E88-4C71-B083-AEC49C8C7FD0}" srcOrd="6" destOrd="0" presId="urn:microsoft.com/office/officeart/2005/8/layout/default"/>
    <dgm:cxn modelId="{2C9F354A-A04F-424E-9C3E-BA99A0F5BDF3}" type="presParOf" srcId="{4794DE07-9FB0-4F3E-BE81-650FA0FF5FB2}" destId="{63AF74B2-3A32-488A-BBDA-735671ABF19E}" srcOrd="7" destOrd="0" presId="urn:microsoft.com/office/officeart/2005/8/layout/default"/>
    <dgm:cxn modelId="{536DF9E2-F1A3-4B19-8D2C-95C9FA9D5DFD}" type="presParOf" srcId="{4794DE07-9FB0-4F3E-BE81-650FA0FF5FB2}" destId="{52E4708F-5919-41CB-A585-3EF3BAF4F3A9}" srcOrd="8" destOrd="0" presId="urn:microsoft.com/office/officeart/2005/8/layout/default"/>
    <dgm:cxn modelId="{F9DDBA33-3C82-4ADC-A5EA-92545AD13B5A}" type="presParOf" srcId="{4794DE07-9FB0-4F3E-BE81-650FA0FF5FB2}" destId="{3A0A51C7-E344-4728-8052-035ABE2A46B6}" srcOrd="9" destOrd="0" presId="urn:microsoft.com/office/officeart/2005/8/layout/default"/>
    <dgm:cxn modelId="{DE0193D0-F37D-444E-BA46-BB169EC9EC96}" type="presParOf" srcId="{4794DE07-9FB0-4F3E-BE81-650FA0FF5FB2}" destId="{6D71CF81-EFBB-4ABF-B64C-CD85B2682FEA}" srcOrd="10" destOrd="0" presId="urn:microsoft.com/office/officeart/2005/8/layout/default"/>
    <dgm:cxn modelId="{D9317163-6C91-4753-AF82-753709956601}" type="presParOf" srcId="{4794DE07-9FB0-4F3E-BE81-650FA0FF5FB2}" destId="{03D01FA8-D0FE-4C75-B392-72A89D372495}" srcOrd="11" destOrd="0" presId="urn:microsoft.com/office/officeart/2005/8/layout/default"/>
    <dgm:cxn modelId="{3E51E97B-05ED-4667-8D55-D3B9C207C3A4}" type="presParOf" srcId="{4794DE07-9FB0-4F3E-BE81-650FA0FF5FB2}" destId="{540A70EA-99F5-488F-B8E8-0EF8FD84FA98}" srcOrd="12" destOrd="0" presId="urn:microsoft.com/office/officeart/2005/8/layout/default"/>
    <dgm:cxn modelId="{0D0FF6B9-1E03-4ABD-92E4-92696AE3A474}" type="presParOf" srcId="{4794DE07-9FB0-4F3E-BE81-650FA0FF5FB2}" destId="{C17D429A-8AB7-499F-8192-945C7F4B0F71}" srcOrd="13" destOrd="0" presId="urn:microsoft.com/office/officeart/2005/8/layout/default"/>
    <dgm:cxn modelId="{DD4BB9D5-AE09-4F96-B1CD-80515FE553B9}" type="presParOf" srcId="{4794DE07-9FB0-4F3E-BE81-650FA0FF5FB2}" destId="{9E91D77D-3120-44FC-8604-B7CF4639D671}"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B09DC82-933B-4E54-BE36-A4E5B3A16D47}" type="doc">
      <dgm:prSet loTypeId="urn:microsoft.com/office/officeart/2005/8/layout/matrix3" loCatId="matrix" qsTypeId="urn:microsoft.com/office/officeart/2005/8/quickstyle/3d3" qsCatId="3D" csTypeId="urn:microsoft.com/office/officeart/2005/8/colors/colorful2" csCatId="colorful"/>
      <dgm:spPr/>
      <dgm:t>
        <a:bodyPr/>
        <a:lstStyle/>
        <a:p>
          <a:endParaRPr lang="en-US"/>
        </a:p>
      </dgm:t>
    </dgm:pt>
    <dgm:pt modelId="{63D964A4-CF20-4A1E-BC27-A20B10DD4672}">
      <dgm:prSet/>
      <dgm:spPr/>
      <dgm:t>
        <a:bodyPr/>
        <a:lstStyle/>
        <a:p>
          <a:r>
            <a:rPr lang="en-GB" b="1" dirty="0"/>
            <a:t>✅ Random Forest is optimal for 3-class diabetes classification</a:t>
          </a:r>
          <a:endParaRPr lang="en-US" b="1" dirty="0"/>
        </a:p>
      </dgm:t>
    </dgm:pt>
    <dgm:pt modelId="{D8317F84-2E4F-48CD-9E06-9C40635949DE}" type="parTrans" cxnId="{B58A7376-189F-4BAB-BDFD-F6FCB9CE0303}">
      <dgm:prSet/>
      <dgm:spPr/>
      <dgm:t>
        <a:bodyPr/>
        <a:lstStyle/>
        <a:p>
          <a:endParaRPr lang="en-US"/>
        </a:p>
      </dgm:t>
    </dgm:pt>
    <dgm:pt modelId="{F67D8A06-49F1-49F9-969F-421A2946D131}" type="sibTrans" cxnId="{B58A7376-189F-4BAB-BDFD-F6FCB9CE0303}">
      <dgm:prSet/>
      <dgm:spPr/>
      <dgm:t>
        <a:bodyPr/>
        <a:lstStyle/>
        <a:p>
          <a:endParaRPr lang="en-US"/>
        </a:p>
      </dgm:t>
    </dgm:pt>
    <dgm:pt modelId="{5F098AC1-6D8B-4A9E-9476-44E4EADFC2D4}">
      <dgm:prSet/>
      <dgm:spPr/>
      <dgm:t>
        <a:bodyPr/>
        <a:lstStyle/>
        <a:p>
          <a:r>
            <a:rPr lang="en-GB" b="1" dirty="0"/>
            <a:t>✅ 6-feature model is accurate and deployable</a:t>
          </a:r>
          <a:endParaRPr lang="en-US" b="1" dirty="0"/>
        </a:p>
      </dgm:t>
    </dgm:pt>
    <dgm:pt modelId="{3F387279-2F7D-4E18-BDB9-B18EC8B9DCB9}" type="parTrans" cxnId="{0B6F7301-D989-4C3F-A60D-94D4BDC3DE94}">
      <dgm:prSet/>
      <dgm:spPr/>
      <dgm:t>
        <a:bodyPr/>
        <a:lstStyle/>
        <a:p>
          <a:endParaRPr lang="en-US"/>
        </a:p>
      </dgm:t>
    </dgm:pt>
    <dgm:pt modelId="{4ED6A50F-CEC7-421B-B52D-C6024BEE444E}" type="sibTrans" cxnId="{0B6F7301-D989-4C3F-A60D-94D4BDC3DE94}">
      <dgm:prSet/>
      <dgm:spPr/>
      <dgm:t>
        <a:bodyPr/>
        <a:lstStyle/>
        <a:p>
          <a:endParaRPr lang="en-US"/>
        </a:p>
      </dgm:t>
    </dgm:pt>
    <dgm:pt modelId="{728FBC0D-9DD1-4FC7-BA1A-445E360F520B}">
      <dgm:prSet/>
      <dgm:spPr/>
      <dgm:t>
        <a:bodyPr/>
        <a:lstStyle/>
        <a:p>
          <a:r>
            <a:rPr lang="en-GB" b="1" dirty="0"/>
            <a:t>⚠️ Prediabetes remains a challenge</a:t>
          </a:r>
          <a:endParaRPr lang="en-US" b="1" dirty="0"/>
        </a:p>
      </dgm:t>
    </dgm:pt>
    <dgm:pt modelId="{42DF2557-70A5-470B-AA8C-7E27547B5F79}" type="parTrans" cxnId="{B9196C0E-F118-4084-BE3D-B8AE01E695D2}">
      <dgm:prSet/>
      <dgm:spPr/>
      <dgm:t>
        <a:bodyPr/>
        <a:lstStyle/>
        <a:p>
          <a:endParaRPr lang="en-US"/>
        </a:p>
      </dgm:t>
    </dgm:pt>
    <dgm:pt modelId="{3478945A-5F30-4B64-9296-D71D848B9F20}" type="sibTrans" cxnId="{B9196C0E-F118-4084-BE3D-B8AE01E695D2}">
      <dgm:prSet/>
      <dgm:spPr/>
      <dgm:t>
        <a:bodyPr/>
        <a:lstStyle/>
        <a:p>
          <a:endParaRPr lang="en-US"/>
        </a:p>
      </dgm:t>
    </dgm:pt>
    <dgm:pt modelId="{7F05C710-D734-4E16-9489-52DB1FE9B940}">
      <dgm:prSet/>
      <dgm:spPr/>
      <dgm:t>
        <a:bodyPr/>
        <a:lstStyle/>
        <a:p>
          <a:r>
            <a:rPr lang="en-GB" b="1" dirty="0"/>
            <a:t>📌 Future work should validate in diverse settings</a:t>
          </a:r>
          <a:endParaRPr lang="en-US" b="1" dirty="0"/>
        </a:p>
      </dgm:t>
    </dgm:pt>
    <dgm:pt modelId="{21F833CA-0823-47CB-9D02-13C0CB21A3A2}" type="parTrans" cxnId="{CFDDE85C-7EE2-4D2A-B1AE-546CC03F29A7}">
      <dgm:prSet/>
      <dgm:spPr/>
      <dgm:t>
        <a:bodyPr/>
        <a:lstStyle/>
        <a:p>
          <a:endParaRPr lang="en-US"/>
        </a:p>
      </dgm:t>
    </dgm:pt>
    <dgm:pt modelId="{A56B323D-8BBD-46D4-B552-05DEDC575981}" type="sibTrans" cxnId="{CFDDE85C-7EE2-4D2A-B1AE-546CC03F29A7}">
      <dgm:prSet/>
      <dgm:spPr/>
      <dgm:t>
        <a:bodyPr/>
        <a:lstStyle/>
        <a:p>
          <a:endParaRPr lang="en-US"/>
        </a:p>
      </dgm:t>
    </dgm:pt>
    <dgm:pt modelId="{C8BEB092-E74D-4519-8283-7A8A89E7411D}" type="pres">
      <dgm:prSet presAssocID="{5B09DC82-933B-4E54-BE36-A4E5B3A16D47}" presName="matrix" presStyleCnt="0">
        <dgm:presLayoutVars>
          <dgm:chMax val="1"/>
          <dgm:dir/>
          <dgm:resizeHandles val="exact"/>
        </dgm:presLayoutVars>
      </dgm:prSet>
      <dgm:spPr/>
    </dgm:pt>
    <dgm:pt modelId="{13F8B1CA-5543-4029-A8B6-39266C24C3A5}" type="pres">
      <dgm:prSet presAssocID="{5B09DC82-933B-4E54-BE36-A4E5B3A16D47}" presName="diamond" presStyleLbl="bgShp" presStyleIdx="0" presStyleCnt="1"/>
      <dgm:spPr/>
    </dgm:pt>
    <dgm:pt modelId="{E219DB47-D043-48D7-9A27-2200EB3DC539}" type="pres">
      <dgm:prSet presAssocID="{5B09DC82-933B-4E54-BE36-A4E5B3A16D47}" presName="quad1" presStyleLbl="node1" presStyleIdx="0" presStyleCnt="4">
        <dgm:presLayoutVars>
          <dgm:chMax val="0"/>
          <dgm:chPref val="0"/>
          <dgm:bulletEnabled val="1"/>
        </dgm:presLayoutVars>
      </dgm:prSet>
      <dgm:spPr/>
    </dgm:pt>
    <dgm:pt modelId="{082A4154-E91A-4BDF-A558-97B4FDE956B9}" type="pres">
      <dgm:prSet presAssocID="{5B09DC82-933B-4E54-BE36-A4E5B3A16D47}" presName="quad2" presStyleLbl="node1" presStyleIdx="1" presStyleCnt="4">
        <dgm:presLayoutVars>
          <dgm:chMax val="0"/>
          <dgm:chPref val="0"/>
          <dgm:bulletEnabled val="1"/>
        </dgm:presLayoutVars>
      </dgm:prSet>
      <dgm:spPr/>
    </dgm:pt>
    <dgm:pt modelId="{A5AA8DE8-D8F6-4DD6-89E2-25906D919E59}" type="pres">
      <dgm:prSet presAssocID="{5B09DC82-933B-4E54-BE36-A4E5B3A16D47}" presName="quad3" presStyleLbl="node1" presStyleIdx="2" presStyleCnt="4">
        <dgm:presLayoutVars>
          <dgm:chMax val="0"/>
          <dgm:chPref val="0"/>
          <dgm:bulletEnabled val="1"/>
        </dgm:presLayoutVars>
      </dgm:prSet>
      <dgm:spPr/>
    </dgm:pt>
    <dgm:pt modelId="{C0EEF35B-AB7B-44B6-AC48-1F462A16C2F1}" type="pres">
      <dgm:prSet presAssocID="{5B09DC82-933B-4E54-BE36-A4E5B3A16D47}" presName="quad4" presStyleLbl="node1" presStyleIdx="3" presStyleCnt="4">
        <dgm:presLayoutVars>
          <dgm:chMax val="0"/>
          <dgm:chPref val="0"/>
          <dgm:bulletEnabled val="1"/>
        </dgm:presLayoutVars>
      </dgm:prSet>
      <dgm:spPr/>
    </dgm:pt>
  </dgm:ptLst>
  <dgm:cxnLst>
    <dgm:cxn modelId="{0B6F7301-D989-4C3F-A60D-94D4BDC3DE94}" srcId="{5B09DC82-933B-4E54-BE36-A4E5B3A16D47}" destId="{5F098AC1-6D8B-4A9E-9476-44E4EADFC2D4}" srcOrd="1" destOrd="0" parTransId="{3F387279-2F7D-4E18-BDB9-B18EC8B9DCB9}" sibTransId="{4ED6A50F-CEC7-421B-B52D-C6024BEE444E}"/>
    <dgm:cxn modelId="{B9196C0E-F118-4084-BE3D-B8AE01E695D2}" srcId="{5B09DC82-933B-4E54-BE36-A4E5B3A16D47}" destId="{728FBC0D-9DD1-4FC7-BA1A-445E360F520B}" srcOrd="2" destOrd="0" parTransId="{42DF2557-70A5-470B-AA8C-7E27547B5F79}" sibTransId="{3478945A-5F30-4B64-9296-D71D848B9F20}"/>
    <dgm:cxn modelId="{CFDDE85C-7EE2-4D2A-B1AE-546CC03F29A7}" srcId="{5B09DC82-933B-4E54-BE36-A4E5B3A16D47}" destId="{7F05C710-D734-4E16-9489-52DB1FE9B940}" srcOrd="3" destOrd="0" parTransId="{21F833CA-0823-47CB-9D02-13C0CB21A3A2}" sibTransId="{A56B323D-8BBD-46D4-B552-05DEDC575981}"/>
    <dgm:cxn modelId="{005D8A60-2EF2-45DF-A489-C2C36392B7E8}" type="presOf" srcId="{5F098AC1-6D8B-4A9E-9476-44E4EADFC2D4}" destId="{082A4154-E91A-4BDF-A558-97B4FDE956B9}" srcOrd="0" destOrd="0" presId="urn:microsoft.com/office/officeart/2005/8/layout/matrix3"/>
    <dgm:cxn modelId="{B58A7376-189F-4BAB-BDFD-F6FCB9CE0303}" srcId="{5B09DC82-933B-4E54-BE36-A4E5B3A16D47}" destId="{63D964A4-CF20-4A1E-BC27-A20B10DD4672}" srcOrd="0" destOrd="0" parTransId="{D8317F84-2E4F-48CD-9E06-9C40635949DE}" sibTransId="{F67D8A06-49F1-49F9-969F-421A2946D131}"/>
    <dgm:cxn modelId="{4D3FBD9D-E594-4FF0-BFAD-98C7DA22E1C6}" type="presOf" srcId="{5B09DC82-933B-4E54-BE36-A4E5B3A16D47}" destId="{C8BEB092-E74D-4519-8283-7A8A89E7411D}" srcOrd="0" destOrd="0" presId="urn:microsoft.com/office/officeart/2005/8/layout/matrix3"/>
    <dgm:cxn modelId="{B23428BC-7612-4C31-A378-97A03093A14E}" type="presOf" srcId="{63D964A4-CF20-4A1E-BC27-A20B10DD4672}" destId="{E219DB47-D043-48D7-9A27-2200EB3DC539}" srcOrd="0" destOrd="0" presId="urn:microsoft.com/office/officeart/2005/8/layout/matrix3"/>
    <dgm:cxn modelId="{D83F7FF4-345C-4156-8C0D-91CE160A2DCE}" type="presOf" srcId="{728FBC0D-9DD1-4FC7-BA1A-445E360F520B}" destId="{A5AA8DE8-D8F6-4DD6-89E2-25906D919E59}" srcOrd="0" destOrd="0" presId="urn:microsoft.com/office/officeart/2005/8/layout/matrix3"/>
    <dgm:cxn modelId="{8AE26EFF-6781-42F7-B003-74587888A2CD}" type="presOf" srcId="{7F05C710-D734-4E16-9489-52DB1FE9B940}" destId="{C0EEF35B-AB7B-44B6-AC48-1F462A16C2F1}" srcOrd="0" destOrd="0" presId="urn:microsoft.com/office/officeart/2005/8/layout/matrix3"/>
    <dgm:cxn modelId="{4691939C-E221-4193-A70A-67489F9A8D44}" type="presParOf" srcId="{C8BEB092-E74D-4519-8283-7A8A89E7411D}" destId="{13F8B1CA-5543-4029-A8B6-39266C24C3A5}" srcOrd="0" destOrd="0" presId="urn:microsoft.com/office/officeart/2005/8/layout/matrix3"/>
    <dgm:cxn modelId="{AD53D4A5-D9DF-4DB1-849D-3E47E7C3C2AC}" type="presParOf" srcId="{C8BEB092-E74D-4519-8283-7A8A89E7411D}" destId="{E219DB47-D043-48D7-9A27-2200EB3DC539}" srcOrd="1" destOrd="0" presId="urn:microsoft.com/office/officeart/2005/8/layout/matrix3"/>
    <dgm:cxn modelId="{CE3056A7-DBCA-40EC-A0AB-2F536E272A47}" type="presParOf" srcId="{C8BEB092-E74D-4519-8283-7A8A89E7411D}" destId="{082A4154-E91A-4BDF-A558-97B4FDE956B9}" srcOrd="2" destOrd="0" presId="urn:microsoft.com/office/officeart/2005/8/layout/matrix3"/>
    <dgm:cxn modelId="{6BAC1B7D-2A7B-4F2D-AF85-51EBDB9FE46C}" type="presParOf" srcId="{C8BEB092-E74D-4519-8283-7A8A89E7411D}" destId="{A5AA8DE8-D8F6-4DD6-89E2-25906D919E59}" srcOrd="3" destOrd="0" presId="urn:microsoft.com/office/officeart/2005/8/layout/matrix3"/>
    <dgm:cxn modelId="{F51B7826-C6CB-414D-9996-47328B927812}" type="presParOf" srcId="{C8BEB092-E74D-4519-8283-7A8A89E7411D}" destId="{C0EEF35B-AB7B-44B6-AC48-1F462A16C2F1}"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EBCC29-D51E-4540-AE33-005C1D437AC0}">
      <dsp:nvSpPr>
        <dsp:cNvPr id="0" name=""/>
        <dsp:cNvSpPr/>
      </dsp:nvSpPr>
      <dsp:spPr>
        <a:xfrm>
          <a:off x="0" y="0"/>
          <a:ext cx="5773132" cy="1124477"/>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dirty="0"/>
            <a:t>537M+ adults affected globally; half undiagnosed (IDF, 2023)</a:t>
          </a:r>
          <a:endParaRPr lang="en-US" sz="2100" b="1" kern="1200" dirty="0"/>
        </a:p>
      </dsp:txBody>
      <dsp:txXfrm>
        <a:off x="32935" y="32935"/>
        <a:ext cx="4464715" cy="1058607"/>
      </dsp:txXfrm>
    </dsp:sp>
    <dsp:sp modelId="{0AEC1E99-0E01-4FF6-9A38-A99026EE7766}">
      <dsp:nvSpPr>
        <dsp:cNvPr id="0" name=""/>
        <dsp:cNvSpPr/>
      </dsp:nvSpPr>
      <dsp:spPr>
        <a:xfrm>
          <a:off x="483499" y="1328927"/>
          <a:ext cx="5773132" cy="1124477"/>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a:t>Sub-Saharan Africa to see 141% increase by 2040 (Pastakia et al., 2017)</a:t>
          </a:r>
          <a:endParaRPr lang="en-US" sz="2100" b="1" kern="1200"/>
        </a:p>
      </dsp:txBody>
      <dsp:txXfrm>
        <a:off x="516434" y="1361862"/>
        <a:ext cx="4492852" cy="1058607"/>
      </dsp:txXfrm>
    </dsp:sp>
    <dsp:sp modelId="{E24B7890-A844-4CA2-93A9-D63E31F683C4}">
      <dsp:nvSpPr>
        <dsp:cNvPr id="0" name=""/>
        <dsp:cNvSpPr/>
      </dsp:nvSpPr>
      <dsp:spPr>
        <a:xfrm>
          <a:off x="959783" y="2657855"/>
          <a:ext cx="5773132" cy="1124477"/>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a:t>Nigeria: ~5.8% prevalence; ~60% undiagnosed (Uloko et al., 2018; Dahiru et al., 2016)</a:t>
          </a:r>
          <a:endParaRPr lang="en-US" sz="2100" b="1" kern="1200"/>
        </a:p>
      </dsp:txBody>
      <dsp:txXfrm>
        <a:off x="992718" y="2690790"/>
        <a:ext cx="4500069" cy="1058607"/>
      </dsp:txXfrm>
    </dsp:sp>
    <dsp:sp modelId="{F41455F0-BECA-4479-B073-C5B2A9218FD4}">
      <dsp:nvSpPr>
        <dsp:cNvPr id="0" name=""/>
        <dsp:cNvSpPr/>
      </dsp:nvSpPr>
      <dsp:spPr>
        <a:xfrm>
          <a:off x="1443283" y="3986782"/>
          <a:ext cx="5773132" cy="1124477"/>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dirty="0"/>
            <a:t>Diagnostics are costly and limited in many LMICs (Mendis et al., 2012)</a:t>
          </a:r>
          <a:endParaRPr lang="en-US" sz="2100" b="1" kern="1200" dirty="0"/>
        </a:p>
      </dsp:txBody>
      <dsp:txXfrm>
        <a:off x="1476218" y="4019717"/>
        <a:ext cx="4492852" cy="1058607"/>
      </dsp:txXfrm>
    </dsp:sp>
    <dsp:sp modelId="{74CAF8EA-C053-4071-BBF4-4D3C2E69A951}">
      <dsp:nvSpPr>
        <dsp:cNvPr id="0" name=""/>
        <dsp:cNvSpPr/>
      </dsp:nvSpPr>
      <dsp:spPr>
        <a:xfrm>
          <a:off x="5042222" y="861247"/>
          <a:ext cx="730910" cy="730910"/>
        </a:xfrm>
        <a:prstGeom prst="downArrow">
          <a:avLst>
            <a:gd name="adj1" fmla="val 55000"/>
            <a:gd name="adj2" fmla="val 45000"/>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US" sz="3300" kern="1200"/>
        </a:p>
      </dsp:txBody>
      <dsp:txXfrm>
        <a:off x="5206677" y="861247"/>
        <a:ext cx="402000" cy="550010"/>
      </dsp:txXfrm>
    </dsp:sp>
    <dsp:sp modelId="{EDCC237D-7848-4D8A-B7B9-C9274A670C57}">
      <dsp:nvSpPr>
        <dsp:cNvPr id="0" name=""/>
        <dsp:cNvSpPr/>
      </dsp:nvSpPr>
      <dsp:spPr>
        <a:xfrm>
          <a:off x="5525722" y="2190174"/>
          <a:ext cx="730910" cy="730910"/>
        </a:xfrm>
        <a:prstGeom prst="downArrow">
          <a:avLst>
            <a:gd name="adj1" fmla="val 55000"/>
            <a:gd name="adj2" fmla="val 45000"/>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US" sz="3300" kern="1200"/>
        </a:p>
      </dsp:txBody>
      <dsp:txXfrm>
        <a:off x="5690177" y="2190174"/>
        <a:ext cx="402000" cy="550010"/>
      </dsp:txXfrm>
    </dsp:sp>
    <dsp:sp modelId="{969CE4E4-57C2-4B98-9519-701071EAD4A8}">
      <dsp:nvSpPr>
        <dsp:cNvPr id="0" name=""/>
        <dsp:cNvSpPr/>
      </dsp:nvSpPr>
      <dsp:spPr>
        <a:xfrm>
          <a:off x="6002005" y="3519102"/>
          <a:ext cx="730910" cy="730910"/>
        </a:xfrm>
        <a:prstGeom prst="downArrow">
          <a:avLst>
            <a:gd name="adj1" fmla="val 55000"/>
            <a:gd name="adj2" fmla="val 45000"/>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US" sz="3300" kern="1200"/>
        </a:p>
      </dsp:txBody>
      <dsp:txXfrm>
        <a:off x="6166460" y="3519102"/>
        <a:ext cx="402000" cy="5500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8F57A4-0627-40CD-BFB6-1F83E975C124}">
      <dsp:nvSpPr>
        <dsp:cNvPr id="0" name=""/>
        <dsp:cNvSpPr/>
      </dsp:nvSpPr>
      <dsp:spPr>
        <a:xfrm>
          <a:off x="0" y="2121"/>
          <a:ext cx="7216416" cy="1075161"/>
        </a:xfrm>
        <a:prstGeom prst="roundRect">
          <a:avLst>
            <a:gd name="adj" fmla="val 10000"/>
          </a:avLst>
        </a:prstGeom>
        <a:gradFill rotWithShape="0">
          <a:gsLst>
            <a:gs pos="0">
              <a:schemeClr val="bg1">
                <a:lumMod val="95000"/>
                <a:hueOff val="0"/>
                <a:satOff val="0"/>
                <a:lumOff val="0"/>
                <a:alphaOff val="0"/>
                <a:satMod val="103000"/>
                <a:lumMod val="102000"/>
                <a:tint val="94000"/>
              </a:schemeClr>
            </a:gs>
            <a:gs pos="50000">
              <a:schemeClr val="bg1">
                <a:lumMod val="95000"/>
                <a:hueOff val="0"/>
                <a:satOff val="0"/>
                <a:lumOff val="0"/>
                <a:alphaOff val="0"/>
                <a:satMod val="110000"/>
                <a:lumMod val="100000"/>
                <a:shade val="100000"/>
              </a:schemeClr>
            </a:gs>
            <a:gs pos="100000">
              <a:schemeClr val="bg1">
                <a:lumMod val="95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34927535-25FE-4D2F-B39E-D91C1BDD5191}">
      <dsp:nvSpPr>
        <dsp:cNvPr id="0" name=""/>
        <dsp:cNvSpPr/>
      </dsp:nvSpPr>
      <dsp:spPr>
        <a:xfrm>
          <a:off x="325236" y="244032"/>
          <a:ext cx="591338" cy="59133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3CD75C7-7648-4A59-BC37-840BD1F70CFA}">
      <dsp:nvSpPr>
        <dsp:cNvPr id="0" name=""/>
        <dsp:cNvSpPr/>
      </dsp:nvSpPr>
      <dsp:spPr>
        <a:xfrm>
          <a:off x="1241811" y="2121"/>
          <a:ext cx="5974604" cy="1075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88" tIns="113788" rIns="113788" bIns="113788" numCol="1" spcCol="1270" anchor="ctr" anchorCtr="0">
          <a:noAutofit/>
        </a:bodyPr>
        <a:lstStyle/>
        <a:p>
          <a:pPr marL="0" lvl="0" indent="0" algn="l" defTabSz="977900">
            <a:lnSpc>
              <a:spcPct val="100000"/>
            </a:lnSpc>
            <a:spcBef>
              <a:spcPct val="0"/>
            </a:spcBef>
            <a:spcAft>
              <a:spcPct val="35000"/>
            </a:spcAft>
            <a:buNone/>
          </a:pPr>
          <a:r>
            <a:rPr lang="en-GB" sz="2200" b="1" kern="1200" dirty="0"/>
            <a:t>Most ML models focus on binary classification (diabetes vs. non-diabetes)</a:t>
          </a:r>
          <a:endParaRPr lang="en-US" sz="2200" b="1" kern="1200" dirty="0"/>
        </a:p>
      </dsp:txBody>
      <dsp:txXfrm>
        <a:off x="1241811" y="2121"/>
        <a:ext cx="5974604" cy="1075161"/>
      </dsp:txXfrm>
    </dsp:sp>
    <dsp:sp modelId="{0C928DA1-82B4-48A7-B05E-0CDB99FE5B83}">
      <dsp:nvSpPr>
        <dsp:cNvPr id="0" name=""/>
        <dsp:cNvSpPr/>
      </dsp:nvSpPr>
      <dsp:spPr>
        <a:xfrm>
          <a:off x="0" y="1346073"/>
          <a:ext cx="7216416" cy="1075161"/>
        </a:xfrm>
        <a:prstGeom prst="roundRect">
          <a:avLst>
            <a:gd name="adj" fmla="val 10000"/>
          </a:avLst>
        </a:prstGeom>
        <a:gradFill rotWithShape="0">
          <a:gsLst>
            <a:gs pos="0">
              <a:schemeClr val="bg1">
                <a:lumMod val="95000"/>
                <a:hueOff val="0"/>
                <a:satOff val="0"/>
                <a:lumOff val="0"/>
                <a:alphaOff val="0"/>
                <a:satMod val="103000"/>
                <a:lumMod val="102000"/>
                <a:tint val="94000"/>
              </a:schemeClr>
            </a:gs>
            <a:gs pos="50000">
              <a:schemeClr val="bg1">
                <a:lumMod val="95000"/>
                <a:hueOff val="0"/>
                <a:satOff val="0"/>
                <a:lumOff val="0"/>
                <a:alphaOff val="0"/>
                <a:satMod val="110000"/>
                <a:lumMod val="100000"/>
                <a:shade val="100000"/>
              </a:schemeClr>
            </a:gs>
            <a:gs pos="100000">
              <a:schemeClr val="bg1">
                <a:lumMod val="95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7D50E646-4129-4A77-B7A2-291EE8A06227}">
      <dsp:nvSpPr>
        <dsp:cNvPr id="0" name=""/>
        <dsp:cNvSpPr/>
      </dsp:nvSpPr>
      <dsp:spPr>
        <a:xfrm>
          <a:off x="325236" y="1587984"/>
          <a:ext cx="591338" cy="59133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544EB303-C5F6-4A19-8A4D-7E6F9ECFE1FF}">
      <dsp:nvSpPr>
        <dsp:cNvPr id="0" name=""/>
        <dsp:cNvSpPr/>
      </dsp:nvSpPr>
      <dsp:spPr>
        <a:xfrm>
          <a:off x="1241811" y="1346073"/>
          <a:ext cx="5974604" cy="1075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88" tIns="113788" rIns="113788" bIns="113788" numCol="1" spcCol="1270" anchor="ctr" anchorCtr="0">
          <a:noAutofit/>
        </a:bodyPr>
        <a:lstStyle/>
        <a:p>
          <a:pPr marL="0" lvl="0" indent="0" algn="l" defTabSz="977900">
            <a:lnSpc>
              <a:spcPct val="100000"/>
            </a:lnSpc>
            <a:spcBef>
              <a:spcPct val="0"/>
            </a:spcBef>
            <a:spcAft>
              <a:spcPct val="35000"/>
            </a:spcAft>
            <a:buNone/>
          </a:pPr>
          <a:r>
            <a:rPr lang="en-GB" sz="2200" b="1" kern="1200" dirty="0"/>
            <a:t>Often use advanced features (e.g., genetic, biomarkers)</a:t>
          </a:r>
          <a:endParaRPr lang="en-US" sz="2200" b="1" kern="1200" dirty="0"/>
        </a:p>
      </dsp:txBody>
      <dsp:txXfrm>
        <a:off x="1241811" y="1346073"/>
        <a:ext cx="5974604" cy="1075161"/>
      </dsp:txXfrm>
    </dsp:sp>
    <dsp:sp modelId="{9F84E486-349E-494D-B68C-60E9173BE9D6}">
      <dsp:nvSpPr>
        <dsp:cNvPr id="0" name=""/>
        <dsp:cNvSpPr/>
      </dsp:nvSpPr>
      <dsp:spPr>
        <a:xfrm>
          <a:off x="0" y="2690025"/>
          <a:ext cx="7216416" cy="1075161"/>
        </a:xfrm>
        <a:prstGeom prst="roundRect">
          <a:avLst>
            <a:gd name="adj" fmla="val 10000"/>
          </a:avLst>
        </a:prstGeom>
        <a:gradFill rotWithShape="0">
          <a:gsLst>
            <a:gs pos="0">
              <a:schemeClr val="bg1">
                <a:lumMod val="95000"/>
                <a:hueOff val="0"/>
                <a:satOff val="0"/>
                <a:lumOff val="0"/>
                <a:alphaOff val="0"/>
                <a:satMod val="103000"/>
                <a:lumMod val="102000"/>
                <a:tint val="94000"/>
              </a:schemeClr>
            </a:gs>
            <a:gs pos="50000">
              <a:schemeClr val="bg1">
                <a:lumMod val="95000"/>
                <a:hueOff val="0"/>
                <a:satOff val="0"/>
                <a:lumOff val="0"/>
                <a:alphaOff val="0"/>
                <a:satMod val="110000"/>
                <a:lumMod val="100000"/>
                <a:shade val="100000"/>
              </a:schemeClr>
            </a:gs>
            <a:gs pos="100000">
              <a:schemeClr val="bg1">
                <a:lumMod val="95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8374A377-FDBA-4D66-9AFF-4EE64CB455F2}">
      <dsp:nvSpPr>
        <dsp:cNvPr id="0" name=""/>
        <dsp:cNvSpPr/>
      </dsp:nvSpPr>
      <dsp:spPr>
        <a:xfrm>
          <a:off x="325236" y="2931936"/>
          <a:ext cx="591338" cy="59133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71B51CE-31A9-493C-807F-B70873C24683}">
      <dsp:nvSpPr>
        <dsp:cNvPr id="0" name=""/>
        <dsp:cNvSpPr/>
      </dsp:nvSpPr>
      <dsp:spPr>
        <a:xfrm>
          <a:off x="1241811" y="2690025"/>
          <a:ext cx="5974604" cy="1075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88" tIns="113788" rIns="113788" bIns="113788" numCol="1" spcCol="1270" anchor="ctr" anchorCtr="0">
          <a:noAutofit/>
        </a:bodyPr>
        <a:lstStyle/>
        <a:p>
          <a:pPr marL="0" lvl="0" indent="0" algn="l" defTabSz="977900">
            <a:lnSpc>
              <a:spcPct val="100000"/>
            </a:lnSpc>
            <a:spcBef>
              <a:spcPct val="0"/>
            </a:spcBef>
            <a:spcAft>
              <a:spcPct val="35000"/>
            </a:spcAft>
            <a:buNone/>
          </a:pPr>
          <a:r>
            <a:rPr lang="en-GB" sz="2200" b="1" kern="1200"/>
            <a:t>Need for models with routine clinical features</a:t>
          </a:r>
          <a:endParaRPr lang="en-US" sz="2200" b="1" kern="1200"/>
        </a:p>
      </dsp:txBody>
      <dsp:txXfrm>
        <a:off x="1241811" y="2690025"/>
        <a:ext cx="5974604" cy="1075161"/>
      </dsp:txXfrm>
    </dsp:sp>
    <dsp:sp modelId="{3BD8D840-677B-44E6-BB2C-BC69B6F6FC82}">
      <dsp:nvSpPr>
        <dsp:cNvPr id="0" name=""/>
        <dsp:cNvSpPr/>
      </dsp:nvSpPr>
      <dsp:spPr>
        <a:xfrm>
          <a:off x="0" y="4033977"/>
          <a:ext cx="7216416" cy="1075161"/>
        </a:xfrm>
        <a:prstGeom prst="roundRect">
          <a:avLst>
            <a:gd name="adj" fmla="val 10000"/>
          </a:avLst>
        </a:prstGeom>
        <a:gradFill rotWithShape="0">
          <a:gsLst>
            <a:gs pos="0">
              <a:schemeClr val="bg1">
                <a:lumMod val="95000"/>
                <a:hueOff val="0"/>
                <a:satOff val="0"/>
                <a:lumOff val="0"/>
                <a:alphaOff val="0"/>
                <a:satMod val="103000"/>
                <a:lumMod val="102000"/>
                <a:tint val="94000"/>
              </a:schemeClr>
            </a:gs>
            <a:gs pos="50000">
              <a:schemeClr val="bg1">
                <a:lumMod val="95000"/>
                <a:hueOff val="0"/>
                <a:satOff val="0"/>
                <a:lumOff val="0"/>
                <a:alphaOff val="0"/>
                <a:satMod val="110000"/>
                <a:lumMod val="100000"/>
                <a:shade val="100000"/>
              </a:schemeClr>
            </a:gs>
            <a:gs pos="100000">
              <a:schemeClr val="bg1">
                <a:lumMod val="95000"/>
                <a:hueOff val="0"/>
                <a:satOff val="0"/>
                <a:lumOff val="0"/>
                <a:alphaOff val="0"/>
                <a:lumMod val="99000"/>
                <a:satMod val="120000"/>
                <a:shade val="78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AAF809FA-73B6-457C-B54A-6656B0153683}">
      <dsp:nvSpPr>
        <dsp:cNvPr id="0" name=""/>
        <dsp:cNvSpPr/>
      </dsp:nvSpPr>
      <dsp:spPr>
        <a:xfrm>
          <a:off x="325236" y="4275888"/>
          <a:ext cx="591338" cy="59133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E76E0387-6E06-4C5C-81DF-3C06D45462DB}">
      <dsp:nvSpPr>
        <dsp:cNvPr id="0" name=""/>
        <dsp:cNvSpPr/>
      </dsp:nvSpPr>
      <dsp:spPr>
        <a:xfrm>
          <a:off x="1241811" y="4033977"/>
          <a:ext cx="5974604" cy="10751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88" tIns="113788" rIns="113788" bIns="113788" numCol="1" spcCol="1270" anchor="ctr" anchorCtr="0">
          <a:noAutofit/>
        </a:bodyPr>
        <a:lstStyle/>
        <a:p>
          <a:pPr marL="0" lvl="0" indent="0" algn="l" defTabSz="977900">
            <a:lnSpc>
              <a:spcPct val="100000"/>
            </a:lnSpc>
            <a:spcBef>
              <a:spcPct val="0"/>
            </a:spcBef>
            <a:spcAft>
              <a:spcPct val="35000"/>
            </a:spcAft>
            <a:buNone/>
          </a:pPr>
          <a:r>
            <a:rPr lang="en-GB" sz="2200" b="1" kern="1200" dirty="0"/>
            <a:t>Must address prediabetes — a critical but under classified state</a:t>
          </a:r>
          <a:endParaRPr lang="en-US" sz="2200" b="1" kern="1200" dirty="0"/>
        </a:p>
      </dsp:txBody>
      <dsp:txXfrm>
        <a:off x="1241811" y="4033977"/>
        <a:ext cx="5974604" cy="10751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5EE2F4-4338-4BA1-979F-A1809AC21902}">
      <dsp:nvSpPr>
        <dsp:cNvPr id="0" name=""/>
        <dsp:cNvSpPr/>
      </dsp:nvSpPr>
      <dsp:spPr>
        <a:xfrm>
          <a:off x="8167" y="565753"/>
          <a:ext cx="2637727" cy="791318"/>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8439" tIns="208439" rIns="208439" bIns="208439" numCol="1" spcCol="1270" anchor="ctr" anchorCtr="0">
          <a:noAutofit/>
        </a:bodyPr>
        <a:lstStyle/>
        <a:p>
          <a:pPr marL="0" lvl="0" indent="0" algn="ctr" defTabSz="1200150">
            <a:lnSpc>
              <a:spcPct val="90000"/>
            </a:lnSpc>
            <a:spcBef>
              <a:spcPct val="0"/>
            </a:spcBef>
            <a:spcAft>
              <a:spcPct val="35000"/>
            </a:spcAft>
            <a:buNone/>
          </a:pPr>
          <a:r>
            <a:rPr lang="en-US" sz="2700" b="1" kern="1200"/>
            <a:t>Compare</a:t>
          </a:r>
        </a:p>
      </dsp:txBody>
      <dsp:txXfrm>
        <a:off x="8167" y="565753"/>
        <a:ext cx="2637727" cy="791318"/>
      </dsp:txXfrm>
    </dsp:sp>
    <dsp:sp modelId="{5505658F-2A89-463D-82A4-5B494DA0BD6D}">
      <dsp:nvSpPr>
        <dsp:cNvPr id="0" name=""/>
        <dsp:cNvSpPr/>
      </dsp:nvSpPr>
      <dsp:spPr>
        <a:xfrm>
          <a:off x="8167" y="1357071"/>
          <a:ext cx="2637727" cy="1643335"/>
        </a:xfrm>
        <a:prstGeom prst="rect">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60549" tIns="260549" rIns="260549" bIns="260549" numCol="1" spcCol="1270" anchor="t" anchorCtr="0">
          <a:noAutofit/>
        </a:bodyPr>
        <a:lstStyle/>
        <a:p>
          <a:pPr marL="0" lvl="0" indent="0" algn="l" defTabSz="889000">
            <a:lnSpc>
              <a:spcPct val="90000"/>
            </a:lnSpc>
            <a:spcBef>
              <a:spcPct val="0"/>
            </a:spcBef>
            <a:spcAft>
              <a:spcPct val="35000"/>
            </a:spcAft>
            <a:buNone/>
          </a:pPr>
          <a:r>
            <a:rPr lang="en-US" sz="2000" b="1" kern="1200" dirty="0"/>
            <a:t>Compare MLR, Decision Trees, Random Forest, and </a:t>
          </a:r>
          <a:r>
            <a:rPr lang="en-US" sz="2000" b="1" kern="1200" dirty="0" err="1"/>
            <a:t>XGBoost</a:t>
          </a:r>
          <a:endParaRPr lang="en-US" sz="2000" b="1" kern="1200" dirty="0"/>
        </a:p>
      </dsp:txBody>
      <dsp:txXfrm>
        <a:off x="8167" y="1357071"/>
        <a:ext cx="2637727" cy="1643335"/>
      </dsp:txXfrm>
    </dsp:sp>
    <dsp:sp modelId="{52674072-4FC0-4B29-BCD6-78389EB0B6BC}">
      <dsp:nvSpPr>
        <dsp:cNvPr id="0" name=""/>
        <dsp:cNvSpPr/>
      </dsp:nvSpPr>
      <dsp:spPr>
        <a:xfrm>
          <a:off x="2753789" y="565753"/>
          <a:ext cx="2637727" cy="791318"/>
        </a:xfrm>
        <a:prstGeom prst="rect">
          <a:avLst/>
        </a:prstGeom>
        <a:gradFill rotWithShape="0">
          <a:gsLst>
            <a:gs pos="0">
              <a:schemeClr val="accent3">
                <a:hueOff val="-5337424"/>
                <a:satOff val="18947"/>
                <a:lumOff val="-2418"/>
                <a:alphaOff val="0"/>
                <a:satMod val="103000"/>
                <a:lumMod val="102000"/>
                <a:tint val="94000"/>
              </a:schemeClr>
            </a:gs>
            <a:gs pos="50000">
              <a:schemeClr val="accent3">
                <a:hueOff val="-5337424"/>
                <a:satOff val="18947"/>
                <a:lumOff val="-2418"/>
                <a:alphaOff val="0"/>
                <a:satMod val="110000"/>
                <a:lumMod val="100000"/>
                <a:shade val="100000"/>
              </a:schemeClr>
            </a:gs>
            <a:gs pos="100000">
              <a:schemeClr val="accent3">
                <a:hueOff val="-5337424"/>
                <a:satOff val="18947"/>
                <a:lumOff val="-2418"/>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8439" tIns="208439" rIns="208439" bIns="208439" numCol="1" spcCol="1270" anchor="ctr" anchorCtr="0">
          <a:noAutofit/>
        </a:bodyPr>
        <a:lstStyle/>
        <a:p>
          <a:pPr marL="0" lvl="0" indent="0" algn="ctr" defTabSz="1200150">
            <a:lnSpc>
              <a:spcPct val="90000"/>
            </a:lnSpc>
            <a:spcBef>
              <a:spcPct val="0"/>
            </a:spcBef>
            <a:spcAft>
              <a:spcPct val="35000"/>
            </a:spcAft>
            <a:buNone/>
          </a:pPr>
          <a:r>
            <a:rPr lang="en-US" sz="2700" b="1" kern="1200"/>
            <a:t>Identify</a:t>
          </a:r>
        </a:p>
      </dsp:txBody>
      <dsp:txXfrm>
        <a:off x="2753789" y="565753"/>
        <a:ext cx="2637727" cy="791318"/>
      </dsp:txXfrm>
    </dsp:sp>
    <dsp:sp modelId="{0366D45A-C6FF-486D-97FA-5AE5DC9F9D33}">
      <dsp:nvSpPr>
        <dsp:cNvPr id="0" name=""/>
        <dsp:cNvSpPr/>
      </dsp:nvSpPr>
      <dsp:spPr>
        <a:xfrm>
          <a:off x="2753789" y="1357071"/>
          <a:ext cx="2637727" cy="1643335"/>
        </a:xfrm>
        <a:prstGeom prst="rect">
          <a:avLst/>
        </a:prstGeom>
        <a:solidFill>
          <a:schemeClr val="accent3">
            <a:tint val="40000"/>
            <a:alpha val="90000"/>
            <a:hueOff val="-5451562"/>
            <a:satOff val="20828"/>
            <a:lumOff val="245"/>
            <a:alphaOff val="0"/>
          </a:schemeClr>
        </a:solidFill>
        <a:ln w="6350" cap="flat" cmpd="sng" algn="ctr">
          <a:solidFill>
            <a:schemeClr val="accent3">
              <a:tint val="40000"/>
              <a:alpha val="90000"/>
              <a:hueOff val="-5451562"/>
              <a:satOff val="20828"/>
              <a:lumOff val="245"/>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60549" tIns="260549" rIns="260549" bIns="260549" numCol="1" spcCol="1270" anchor="t" anchorCtr="0">
          <a:noAutofit/>
        </a:bodyPr>
        <a:lstStyle/>
        <a:p>
          <a:pPr marL="0" lvl="0" indent="0" algn="l" defTabSz="889000">
            <a:lnSpc>
              <a:spcPct val="90000"/>
            </a:lnSpc>
            <a:spcBef>
              <a:spcPct val="0"/>
            </a:spcBef>
            <a:spcAft>
              <a:spcPct val="35000"/>
            </a:spcAft>
            <a:buNone/>
          </a:pPr>
          <a:r>
            <a:rPr lang="en-US" sz="2000" b="1" kern="1200"/>
            <a:t>Identify a minimal but effective feature set</a:t>
          </a:r>
        </a:p>
      </dsp:txBody>
      <dsp:txXfrm>
        <a:off x="2753789" y="1357071"/>
        <a:ext cx="2637727" cy="1643335"/>
      </dsp:txXfrm>
    </dsp:sp>
    <dsp:sp modelId="{822183A0-94F0-448B-A3BA-B8A70294D3AF}">
      <dsp:nvSpPr>
        <dsp:cNvPr id="0" name=""/>
        <dsp:cNvSpPr/>
      </dsp:nvSpPr>
      <dsp:spPr>
        <a:xfrm>
          <a:off x="5499411" y="565753"/>
          <a:ext cx="2637727" cy="791318"/>
        </a:xfrm>
        <a:prstGeom prst="rect">
          <a:avLst/>
        </a:prstGeom>
        <a:gradFill rotWithShape="0">
          <a:gsLst>
            <a:gs pos="0">
              <a:schemeClr val="accent3">
                <a:hueOff val="-10674847"/>
                <a:satOff val="37893"/>
                <a:lumOff val="-4837"/>
                <a:alphaOff val="0"/>
                <a:satMod val="103000"/>
                <a:lumMod val="102000"/>
                <a:tint val="94000"/>
              </a:schemeClr>
            </a:gs>
            <a:gs pos="50000">
              <a:schemeClr val="accent3">
                <a:hueOff val="-10674847"/>
                <a:satOff val="37893"/>
                <a:lumOff val="-4837"/>
                <a:alphaOff val="0"/>
                <a:satMod val="110000"/>
                <a:lumMod val="100000"/>
                <a:shade val="100000"/>
              </a:schemeClr>
            </a:gs>
            <a:gs pos="100000">
              <a:schemeClr val="accent3">
                <a:hueOff val="-10674847"/>
                <a:satOff val="37893"/>
                <a:lumOff val="-4837"/>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8439" tIns="208439" rIns="208439" bIns="208439" numCol="1" spcCol="1270" anchor="ctr" anchorCtr="0">
          <a:noAutofit/>
        </a:bodyPr>
        <a:lstStyle/>
        <a:p>
          <a:pPr marL="0" lvl="0" indent="0" algn="ctr" defTabSz="1200150">
            <a:lnSpc>
              <a:spcPct val="90000"/>
            </a:lnSpc>
            <a:spcBef>
              <a:spcPct val="0"/>
            </a:spcBef>
            <a:spcAft>
              <a:spcPct val="35000"/>
            </a:spcAft>
            <a:buNone/>
          </a:pPr>
          <a:r>
            <a:rPr lang="en-US" sz="2700" b="1" kern="1200" dirty="0"/>
            <a:t>Examine</a:t>
          </a:r>
        </a:p>
      </dsp:txBody>
      <dsp:txXfrm>
        <a:off x="5499411" y="565753"/>
        <a:ext cx="2637727" cy="791318"/>
      </dsp:txXfrm>
    </dsp:sp>
    <dsp:sp modelId="{E5FD02A5-0BA3-405E-9844-CDC01899924B}">
      <dsp:nvSpPr>
        <dsp:cNvPr id="0" name=""/>
        <dsp:cNvSpPr/>
      </dsp:nvSpPr>
      <dsp:spPr>
        <a:xfrm>
          <a:off x="5499411" y="1357071"/>
          <a:ext cx="2637727" cy="1643335"/>
        </a:xfrm>
        <a:prstGeom prst="rect">
          <a:avLst/>
        </a:prstGeom>
        <a:solidFill>
          <a:schemeClr val="accent3">
            <a:tint val="40000"/>
            <a:alpha val="90000"/>
            <a:hueOff val="-10903123"/>
            <a:satOff val="41657"/>
            <a:lumOff val="490"/>
            <a:alphaOff val="0"/>
          </a:schemeClr>
        </a:solidFill>
        <a:ln w="6350" cap="flat" cmpd="sng" algn="ctr">
          <a:solidFill>
            <a:schemeClr val="accent3">
              <a:tint val="40000"/>
              <a:alpha val="90000"/>
              <a:hueOff val="-10903123"/>
              <a:satOff val="41657"/>
              <a:lumOff val="490"/>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60549" tIns="260549" rIns="260549" bIns="260549" numCol="1" spcCol="1270" anchor="t" anchorCtr="0">
          <a:noAutofit/>
        </a:bodyPr>
        <a:lstStyle/>
        <a:p>
          <a:pPr marL="0" lvl="0" indent="0" algn="l" defTabSz="889000">
            <a:lnSpc>
              <a:spcPct val="90000"/>
            </a:lnSpc>
            <a:spcBef>
              <a:spcPct val="0"/>
            </a:spcBef>
            <a:spcAft>
              <a:spcPct val="35000"/>
            </a:spcAft>
            <a:buNone/>
          </a:pPr>
          <a:r>
            <a:rPr lang="en-US" sz="2000" b="1" kern="1200"/>
            <a:t>Examine the challenge of detecting prediabetes</a:t>
          </a:r>
        </a:p>
      </dsp:txBody>
      <dsp:txXfrm>
        <a:off x="5499411" y="1357071"/>
        <a:ext cx="2637727" cy="1643335"/>
      </dsp:txXfrm>
    </dsp:sp>
    <dsp:sp modelId="{F91E8444-C286-4176-8703-50B1C6F8A5B3}">
      <dsp:nvSpPr>
        <dsp:cNvPr id="0" name=""/>
        <dsp:cNvSpPr/>
      </dsp:nvSpPr>
      <dsp:spPr>
        <a:xfrm>
          <a:off x="8245032" y="565753"/>
          <a:ext cx="2637727" cy="791318"/>
        </a:xfrm>
        <a:prstGeom prst="rect">
          <a:avLst/>
        </a:prstGeom>
        <a:gradFill rotWithShape="0">
          <a:gsLst>
            <a:gs pos="0">
              <a:schemeClr val="accent3">
                <a:hueOff val="-16012271"/>
                <a:satOff val="56840"/>
                <a:lumOff val="-7255"/>
                <a:alphaOff val="0"/>
                <a:satMod val="103000"/>
                <a:lumMod val="102000"/>
                <a:tint val="94000"/>
              </a:schemeClr>
            </a:gs>
            <a:gs pos="50000">
              <a:schemeClr val="accent3">
                <a:hueOff val="-16012271"/>
                <a:satOff val="56840"/>
                <a:lumOff val="-7255"/>
                <a:alphaOff val="0"/>
                <a:satMod val="110000"/>
                <a:lumMod val="100000"/>
                <a:shade val="100000"/>
              </a:schemeClr>
            </a:gs>
            <a:gs pos="100000">
              <a:schemeClr val="accent3">
                <a:hueOff val="-16012271"/>
                <a:satOff val="56840"/>
                <a:lumOff val="-7255"/>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8439" tIns="208439" rIns="208439" bIns="208439" numCol="1" spcCol="1270" anchor="ctr" anchorCtr="0">
          <a:noAutofit/>
        </a:bodyPr>
        <a:lstStyle/>
        <a:p>
          <a:pPr marL="0" lvl="0" indent="0" algn="ctr" defTabSz="1200150">
            <a:lnSpc>
              <a:spcPct val="90000"/>
            </a:lnSpc>
            <a:spcBef>
              <a:spcPct val="0"/>
            </a:spcBef>
            <a:spcAft>
              <a:spcPct val="35000"/>
            </a:spcAft>
            <a:buNone/>
          </a:pPr>
          <a:r>
            <a:rPr lang="en-US" sz="2700" b="1" kern="1200"/>
            <a:t>Recommend</a:t>
          </a:r>
        </a:p>
      </dsp:txBody>
      <dsp:txXfrm>
        <a:off x="8245032" y="565753"/>
        <a:ext cx="2637727" cy="791318"/>
      </dsp:txXfrm>
    </dsp:sp>
    <dsp:sp modelId="{C6754853-0716-4D42-869C-DED0CD7AA165}">
      <dsp:nvSpPr>
        <dsp:cNvPr id="0" name=""/>
        <dsp:cNvSpPr/>
      </dsp:nvSpPr>
      <dsp:spPr>
        <a:xfrm>
          <a:off x="8245032" y="1357071"/>
          <a:ext cx="2637727" cy="1643335"/>
        </a:xfrm>
        <a:prstGeom prst="rect">
          <a:avLst/>
        </a:prstGeom>
        <a:solidFill>
          <a:schemeClr val="accent3">
            <a:tint val="40000"/>
            <a:alpha val="90000"/>
            <a:hueOff val="-16354684"/>
            <a:satOff val="62485"/>
            <a:lumOff val="735"/>
            <a:alphaOff val="0"/>
          </a:schemeClr>
        </a:solidFill>
        <a:ln w="6350" cap="flat" cmpd="sng" algn="ctr">
          <a:solidFill>
            <a:schemeClr val="accent3">
              <a:tint val="40000"/>
              <a:alpha val="90000"/>
              <a:hueOff val="-16354684"/>
              <a:satOff val="62485"/>
              <a:lumOff val="735"/>
              <a:alphaOff val="0"/>
            </a:schemeClr>
          </a:solidFill>
          <a:prstDash val="solid"/>
          <a:miter lim="800000"/>
        </a:ln>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60549" tIns="260549" rIns="260549" bIns="260549" numCol="1" spcCol="1270" anchor="t" anchorCtr="0">
          <a:noAutofit/>
        </a:bodyPr>
        <a:lstStyle/>
        <a:p>
          <a:pPr marL="0" lvl="0" indent="0" algn="l" defTabSz="889000">
            <a:lnSpc>
              <a:spcPct val="90000"/>
            </a:lnSpc>
            <a:spcBef>
              <a:spcPct val="0"/>
            </a:spcBef>
            <a:spcAft>
              <a:spcPct val="35000"/>
            </a:spcAft>
            <a:buNone/>
          </a:pPr>
          <a:r>
            <a:rPr lang="en-US" sz="2000" b="1" kern="1200" dirty="0"/>
            <a:t>Recommend models suitable for clinical deployment</a:t>
          </a:r>
        </a:p>
      </dsp:txBody>
      <dsp:txXfrm>
        <a:off x="8245032" y="1357071"/>
        <a:ext cx="2637727" cy="16433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CC1CD2-DC6E-4ED3-839D-4F6516A793BB}">
      <dsp:nvSpPr>
        <dsp:cNvPr id="0" name=""/>
        <dsp:cNvSpPr/>
      </dsp:nvSpPr>
      <dsp:spPr>
        <a:xfrm>
          <a:off x="10001719" y="2021178"/>
          <a:ext cx="91440" cy="701075"/>
        </a:xfrm>
        <a:custGeom>
          <a:avLst/>
          <a:gdLst/>
          <a:ahLst/>
          <a:cxnLst/>
          <a:rect l="0" t="0" r="0" b="0"/>
          <a:pathLst>
            <a:path>
              <a:moveTo>
                <a:pt x="45720" y="0"/>
              </a:moveTo>
              <a:lnTo>
                <a:pt x="45720" y="701075"/>
              </a:lnTo>
            </a:path>
          </a:pathLst>
        </a:custGeom>
        <a:noFill/>
        <a:ln w="1270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49B987A-7B6A-44E1-90F6-8F9F0D623971}">
      <dsp:nvSpPr>
        <dsp:cNvPr id="0" name=""/>
        <dsp:cNvSpPr/>
      </dsp:nvSpPr>
      <dsp:spPr>
        <a:xfrm>
          <a:off x="3376" y="490463"/>
          <a:ext cx="2410575" cy="1530715"/>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A09460E-4251-4412-B873-7E361EAD5826}">
      <dsp:nvSpPr>
        <dsp:cNvPr id="0" name=""/>
        <dsp:cNvSpPr/>
      </dsp:nvSpPr>
      <dsp:spPr>
        <a:xfrm>
          <a:off x="271217" y="744912"/>
          <a:ext cx="2410575" cy="1530715"/>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t>Dataset: NHANES (N = 2,029)</a:t>
          </a:r>
          <a:endParaRPr lang="en-US" sz="1800" b="1" kern="1200" dirty="0"/>
        </a:p>
      </dsp:txBody>
      <dsp:txXfrm>
        <a:off x="316050" y="789745"/>
        <a:ext cx="2320909" cy="1441049"/>
      </dsp:txXfrm>
    </dsp:sp>
    <dsp:sp modelId="{F382A8B1-EF70-4D0E-818D-01C47A32377A}">
      <dsp:nvSpPr>
        <dsp:cNvPr id="0" name=""/>
        <dsp:cNvSpPr/>
      </dsp:nvSpPr>
      <dsp:spPr>
        <a:xfrm>
          <a:off x="2949634" y="490463"/>
          <a:ext cx="2410575" cy="1530715"/>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4CF876E7-26A4-4BAB-A305-D8EE7660E4AD}">
      <dsp:nvSpPr>
        <dsp:cNvPr id="0" name=""/>
        <dsp:cNvSpPr/>
      </dsp:nvSpPr>
      <dsp:spPr>
        <a:xfrm>
          <a:off x="3217476" y="744912"/>
          <a:ext cx="2410575" cy="1530715"/>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a:t>Class distribution: Normal (62%), Prediabetes (27%), Diabetes (11%)</a:t>
          </a:r>
          <a:endParaRPr lang="en-US" sz="1800" b="1" kern="1200"/>
        </a:p>
      </dsp:txBody>
      <dsp:txXfrm>
        <a:off x="3262309" y="789745"/>
        <a:ext cx="2320909" cy="1441049"/>
      </dsp:txXfrm>
    </dsp:sp>
    <dsp:sp modelId="{D96DBA5A-17D1-47DF-8DA1-06B00948D796}">
      <dsp:nvSpPr>
        <dsp:cNvPr id="0" name=""/>
        <dsp:cNvSpPr/>
      </dsp:nvSpPr>
      <dsp:spPr>
        <a:xfrm>
          <a:off x="5895893" y="490463"/>
          <a:ext cx="2410575" cy="1530715"/>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A69A5C0-EF51-4681-A3A2-460B077EF7E6}">
      <dsp:nvSpPr>
        <dsp:cNvPr id="0" name=""/>
        <dsp:cNvSpPr/>
      </dsp:nvSpPr>
      <dsp:spPr>
        <a:xfrm>
          <a:off x="6163735" y="744912"/>
          <a:ext cx="2410575" cy="1530715"/>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a:t>Feature selection via Recursive Feature Elimination (RFE) and domain knowledge</a:t>
          </a:r>
          <a:endParaRPr lang="en-US" sz="1800" b="1" kern="1200"/>
        </a:p>
      </dsp:txBody>
      <dsp:txXfrm>
        <a:off x="6208568" y="789745"/>
        <a:ext cx="2320909" cy="1441049"/>
      </dsp:txXfrm>
    </dsp:sp>
    <dsp:sp modelId="{4A819F3A-89D8-43D0-B29D-E017E710539F}">
      <dsp:nvSpPr>
        <dsp:cNvPr id="0" name=""/>
        <dsp:cNvSpPr/>
      </dsp:nvSpPr>
      <dsp:spPr>
        <a:xfrm>
          <a:off x="8842151" y="490463"/>
          <a:ext cx="2410575" cy="1530715"/>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9AC2CF1-6999-4C19-B3DE-CE7F12881FEB}">
      <dsp:nvSpPr>
        <dsp:cNvPr id="0" name=""/>
        <dsp:cNvSpPr/>
      </dsp:nvSpPr>
      <dsp:spPr>
        <a:xfrm>
          <a:off x="9109993" y="744912"/>
          <a:ext cx="2410575" cy="1530715"/>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a:t>Final six features:</a:t>
          </a:r>
          <a:endParaRPr lang="en-US" sz="1800" b="1" kern="1200"/>
        </a:p>
      </dsp:txBody>
      <dsp:txXfrm>
        <a:off x="9154826" y="789745"/>
        <a:ext cx="2320909" cy="1441049"/>
      </dsp:txXfrm>
    </dsp:sp>
    <dsp:sp modelId="{1A3089BB-5D18-4A3F-BB2A-A310CA0DC78F}">
      <dsp:nvSpPr>
        <dsp:cNvPr id="0" name=""/>
        <dsp:cNvSpPr/>
      </dsp:nvSpPr>
      <dsp:spPr>
        <a:xfrm>
          <a:off x="8842151" y="2722254"/>
          <a:ext cx="2410575" cy="1530715"/>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10277B8-C00C-40FD-B750-FBA49E8FF8C1}">
      <dsp:nvSpPr>
        <dsp:cNvPr id="0" name=""/>
        <dsp:cNvSpPr/>
      </dsp:nvSpPr>
      <dsp:spPr>
        <a:xfrm>
          <a:off x="9109993" y="2976703"/>
          <a:ext cx="2410575" cy="1530715"/>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a:t>Fasting Glucose, Age, Diabetes History, Insulin Level, Waist Circumference, Systolic BP</a:t>
          </a:r>
          <a:endParaRPr lang="en-US" sz="1800" b="1" kern="1200"/>
        </a:p>
      </dsp:txBody>
      <dsp:txXfrm>
        <a:off x="9154826" y="3021536"/>
        <a:ext cx="2320909" cy="144104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461181-36E6-425C-BAB5-5B38D58952B2}">
      <dsp:nvSpPr>
        <dsp:cNvPr id="0" name=""/>
        <dsp:cNvSpPr/>
      </dsp:nvSpPr>
      <dsp:spPr>
        <a:xfrm>
          <a:off x="719678" y="412579"/>
          <a:ext cx="810000" cy="81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FA5CEE-AF35-4A60-BA93-7E2879B584BF}">
      <dsp:nvSpPr>
        <dsp:cNvPr id="0" name=""/>
        <dsp:cNvSpPr/>
      </dsp:nvSpPr>
      <dsp:spPr>
        <a:xfrm>
          <a:off x="224678" y="1518158"/>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b="1" kern="1200"/>
            <a:t>Multinomial Logistic Regression (MLR)</a:t>
          </a:r>
          <a:endParaRPr lang="en-US" sz="1300" b="1" kern="1200"/>
        </a:p>
      </dsp:txBody>
      <dsp:txXfrm>
        <a:off x="224678" y="1518158"/>
        <a:ext cx="1800000" cy="720000"/>
      </dsp:txXfrm>
    </dsp:sp>
    <dsp:sp modelId="{758925E4-ED3E-413E-AA0E-320DAADD9341}">
      <dsp:nvSpPr>
        <dsp:cNvPr id="0" name=""/>
        <dsp:cNvSpPr/>
      </dsp:nvSpPr>
      <dsp:spPr>
        <a:xfrm>
          <a:off x="2834678" y="412579"/>
          <a:ext cx="810000" cy="81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1DEAF72-1F13-4467-9E3B-F76405155D62}">
      <dsp:nvSpPr>
        <dsp:cNvPr id="0" name=""/>
        <dsp:cNvSpPr/>
      </dsp:nvSpPr>
      <dsp:spPr>
        <a:xfrm>
          <a:off x="2339678" y="1518158"/>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b="1" kern="1200"/>
            <a:t>Decision Tree (pruned using cross-validation)</a:t>
          </a:r>
          <a:endParaRPr lang="en-US" sz="1300" b="1" kern="1200"/>
        </a:p>
      </dsp:txBody>
      <dsp:txXfrm>
        <a:off x="2339678" y="1518158"/>
        <a:ext cx="1800000" cy="720000"/>
      </dsp:txXfrm>
    </dsp:sp>
    <dsp:sp modelId="{0C27724A-3914-4650-BF5E-486EF7AF0B45}">
      <dsp:nvSpPr>
        <dsp:cNvPr id="0" name=""/>
        <dsp:cNvSpPr/>
      </dsp:nvSpPr>
      <dsp:spPr>
        <a:xfrm>
          <a:off x="4949678" y="412579"/>
          <a:ext cx="810000" cy="81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08CCFC1-828B-4873-B889-F4FAB4DFE4C9}">
      <dsp:nvSpPr>
        <dsp:cNvPr id="0" name=""/>
        <dsp:cNvSpPr/>
      </dsp:nvSpPr>
      <dsp:spPr>
        <a:xfrm>
          <a:off x="4454678" y="1518158"/>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b="1" kern="1200"/>
            <a:t>Random Forest (500 bootstrapped trees)</a:t>
          </a:r>
          <a:endParaRPr lang="en-US" sz="1300" b="1" kern="1200"/>
        </a:p>
      </dsp:txBody>
      <dsp:txXfrm>
        <a:off x="4454678" y="1518158"/>
        <a:ext cx="1800000" cy="720000"/>
      </dsp:txXfrm>
    </dsp:sp>
    <dsp:sp modelId="{EE8FD54D-6DBA-49C2-BF80-D04E1B00D9CB}">
      <dsp:nvSpPr>
        <dsp:cNvPr id="0" name=""/>
        <dsp:cNvSpPr/>
      </dsp:nvSpPr>
      <dsp:spPr>
        <a:xfrm>
          <a:off x="719678" y="2688159"/>
          <a:ext cx="810000" cy="81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83992A0-0877-4170-ABA3-6653C18A43C0}">
      <dsp:nvSpPr>
        <dsp:cNvPr id="0" name=""/>
        <dsp:cNvSpPr/>
      </dsp:nvSpPr>
      <dsp:spPr>
        <a:xfrm>
          <a:off x="224678" y="3793738"/>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b="1" kern="1200"/>
            <a:t>XGBoost (L1/L2 regularized boosting)</a:t>
          </a:r>
          <a:endParaRPr lang="en-US" sz="1300" b="1" kern="1200"/>
        </a:p>
      </dsp:txBody>
      <dsp:txXfrm>
        <a:off x="224678" y="3793738"/>
        <a:ext cx="1800000" cy="720000"/>
      </dsp:txXfrm>
    </dsp:sp>
    <dsp:sp modelId="{C789AA5B-0E64-478E-9408-75A2F4AAE2DA}">
      <dsp:nvSpPr>
        <dsp:cNvPr id="0" name=""/>
        <dsp:cNvSpPr/>
      </dsp:nvSpPr>
      <dsp:spPr>
        <a:xfrm>
          <a:off x="2834678" y="2688159"/>
          <a:ext cx="810000" cy="8100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4743CBF-5618-4B48-9A00-33D3D0210570}">
      <dsp:nvSpPr>
        <dsp:cNvPr id="0" name=""/>
        <dsp:cNvSpPr/>
      </dsp:nvSpPr>
      <dsp:spPr>
        <a:xfrm>
          <a:off x="2339678" y="3793738"/>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b="1" kern="1200"/>
            <a:t>Evaluation: 70/30 train-test split</a:t>
          </a:r>
          <a:endParaRPr lang="en-US" sz="1300" b="1" kern="1200"/>
        </a:p>
      </dsp:txBody>
      <dsp:txXfrm>
        <a:off x="2339678" y="3793738"/>
        <a:ext cx="1800000" cy="720000"/>
      </dsp:txXfrm>
    </dsp:sp>
    <dsp:sp modelId="{1B36E3FC-696C-488B-B48B-2928B7F92840}">
      <dsp:nvSpPr>
        <dsp:cNvPr id="0" name=""/>
        <dsp:cNvSpPr/>
      </dsp:nvSpPr>
      <dsp:spPr>
        <a:xfrm>
          <a:off x="4949678" y="2688159"/>
          <a:ext cx="810000" cy="810000"/>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7F61D53-7D2A-4A01-8406-C1DE93B8D88E}">
      <dsp:nvSpPr>
        <dsp:cNvPr id="0" name=""/>
        <dsp:cNvSpPr/>
      </dsp:nvSpPr>
      <dsp:spPr>
        <a:xfrm>
          <a:off x="4454678" y="3793738"/>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b="1" kern="1200"/>
            <a:t>Metrics: Accuracy, Kappa, Sensitivity, Specificity, Balanced Accuracy</a:t>
          </a:r>
          <a:endParaRPr lang="en-US" sz="1300" b="1" kern="1200"/>
        </a:p>
      </dsp:txBody>
      <dsp:txXfrm>
        <a:off x="4454678" y="3793738"/>
        <a:ext cx="1800000" cy="7200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B4F9A4-07CD-4464-855E-47EECE9F9A2D}">
      <dsp:nvSpPr>
        <dsp:cNvPr id="0" name=""/>
        <dsp:cNvSpPr/>
      </dsp:nvSpPr>
      <dsp:spPr>
        <a:xfrm>
          <a:off x="0" y="4192340"/>
          <a:ext cx="7216416" cy="917181"/>
        </a:xfrm>
        <a:prstGeom prst="rect">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b="1" kern="1200" dirty="0"/>
            <a:t>Feature reduction improved efficiency with minimal loss in accuracy</a:t>
          </a:r>
        </a:p>
      </dsp:txBody>
      <dsp:txXfrm>
        <a:off x="0" y="4192340"/>
        <a:ext cx="7216416" cy="917181"/>
      </dsp:txXfrm>
    </dsp:sp>
    <dsp:sp modelId="{59CB04E0-3AE6-4E61-BD76-D50E042FB951}">
      <dsp:nvSpPr>
        <dsp:cNvPr id="0" name=""/>
        <dsp:cNvSpPr/>
      </dsp:nvSpPr>
      <dsp:spPr>
        <a:xfrm rot="10800000">
          <a:off x="0" y="2795473"/>
          <a:ext cx="7216416" cy="1410625"/>
        </a:xfrm>
        <a:prstGeom prst="upArrowCallout">
          <a:avLst/>
        </a:prstGeom>
        <a:solidFill>
          <a:schemeClr val="accent2">
            <a:hueOff val="2357366"/>
            <a:satOff val="-8879"/>
            <a:lumOff val="7451"/>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b="1" kern="1200" dirty="0"/>
            <a:t>All models had difficulty identifying prediabetes</a:t>
          </a:r>
        </a:p>
      </dsp:txBody>
      <dsp:txXfrm rot="10800000">
        <a:off x="0" y="2795473"/>
        <a:ext cx="7216416" cy="916582"/>
      </dsp:txXfrm>
    </dsp:sp>
    <dsp:sp modelId="{50E6D3F0-A005-4202-B708-A45330F46C1C}">
      <dsp:nvSpPr>
        <dsp:cNvPr id="0" name=""/>
        <dsp:cNvSpPr/>
      </dsp:nvSpPr>
      <dsp:spPr>
        <a:xfrm rot="10800000">
          <a:off x="0" y="1398605"/>
          <a:ext cx="7216416" cy="1410625"/>
        </a:xfrm>
        <a:prstGeom prst="upArrowCallout">
          <a:avLst/>
        </a:prstGeom>
        <a:solidFill>
          <a:schemeClr val="accent2">
            <a:hueOff val="4714731"/>
            <a:satOff val="-17759"/>
            <a:lumOff val="14902"/>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b="1" kern="1200" dirty="0"/>
            <a:t>6 features achieved near-optimal performance</a:t>
          </a:r>
        </a:p>
      </dsp:txBody>
      <dsp:txXfrm rot="10800000">
        <a:off x="0" y="1398605"/>
        <a:ext cx="7216416" cy="916582"/>
      </dsp:txXfrm>
    </dsp:sp>
    <dsp:sp modelId="{3F725B1B-56FF-4E75-86A8-B90C57205AB8}">
      <dsp:nvSpPr>
        <dsp:cNvPr id="0" name=""/>
        <dsp:cNvSpPr/>
      </dsp:nvSpPr>
      <dsp:spPr>
        <a:xfrm rot="10800000">
          <a:off x="0" y="1737"/>
          <a:ext cx="7216416" cy="1410625"/>
        </a:xfrm>
        <a:prstGeom prst="upArrowCallout">
          <a:avLst/>
        </a:prstGeom>
        <a:solidFill>
          <a:schemeClr val="accent2">
            <a:hueOff val="7072097"/>
            <a:satOff val="-26638"/>
            <a:lumOff val="22353"/>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b="1" kern="1200" dirty="0"/>
            <a:t>Random Forest outperformed all models</a:t>
          </a:r>
        </a:p>
      </dsp:txBody>
      <dsp:txXfrm rot="10800000">
        <a:off x="0" y="1737"/>
        <a:ext cx="7216416" cy="91658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89F2F6-89EA-4F1E-A107-833F724BC2EF}">
      <dsp:nvSpPr>
        <dsp:cNvPr id="0" name=""/>
        <dsp:cNvSpPr/>
      </dsp:nvSpPr>
      <dsp:spPr>
        <a:xfrm>
          <a:off x="0" y="30639"/>
          <a:ext cx="6479357" cy="1153620"/>
        </a:xfrm>
        <a:prstGeom prst="roundRect">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1" kern="1200" dirty="0"/>
            <a:t>Applicable in resource-constrained environments</a:t>
          </a:r>
        </a:p>
      </dsp:txBody>
      <dsp:txXfrm>
        <a:off x="56315" y="86954"/>
        <a:ext cx="6366727" cy="1040990"/>
      </dsp:txXfrm>
    </dsp:sp>
    <dsp:sp modelId="{55E64E73-A29A-4604-83B6-311798E6CFEB}">
      <dsp:nvSpPr>
        <dsp:cNvPr id="0" name=""/>
        <dsp:cNvSpPr/>
      </dsp:nvSpPr>
      <dsp:spPr>
        <a:xfrm>
          <a:off x="0" y="1267779"/>
          <a:ext cx="6479357" cy="1153620"/>
        </a:xfrm>
        <a:prstGeom prst="roundRect">
          <a:avLst/>
        </a:prstGeom>
        <a:solidFill>
          <a:schemeClr val="accent5">
            <a:hueOff val="3003598"/>
            <a:satOff val="-7513"/>
            <a:lumOff val="-817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1" kern="1200"/>
            <a:t>Requires only: glucometer, tape, BP monitor, basic history</a:t>
          </a:r>
        </a:p>
      </dsp:txBody>
      <dsp:txXfrm>
        <a:off x="56315" y="1324094"/>
        <a:ext cx="6366727" cy="1040990"/>
      </dsp:txXfrm>
    </dsp:sp>
    <dsp:sp modelId="{DFAF03BD-9205-4B18-8D0F-D2BEEF95BF78}">
      <dsp:nvSpPr>
        <dsp:cNvPr id="0" name=""/>
        <dsp:cNvSpPr/>
      </dsp:nvSpPr>
      <dsp:spPr>
        <a:xfrm>
          <a:off x="0" y="2504918"/>
          <a:ext cx="6479357" cy="1153620"/>
        </a:xfrm>
        <a:prstGeom prst="roundRect">
          <a:avLst/>
        </a:prstGeom>
        <a:solidFill>
          <a:schemeClr val="accent5">
            <a:hueOff val="6007196"/>
            <a:satOff val="-15026"/>
            <a:lumOff val="-1634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1" kern="1200" dirty="0"/>
            <a:t>High specificity reduces false positives</a:t>
          </a:r>
        </a:p>
      </dsp:txBody>
      <dsp:txXfrm>
        <a:off x="56315" y="2561233"/>
        <a:ext cx="6366727" cy="1040990"/>
      </dsp:txXfrm>
    </dsp:sp>
    <dsp:sp modelId="{F3BA9DA6-32F4-4002-8C4C-47DD8C2DD939}">
      <dsp:nvSpPr>
        <dsp:cNvPr id="0" name=""/>
        <dsp:cNvSpPr/>
      </dsp:nvSpPr>
      <dsp:spPr>
        <a:xfrm>
          <a:off x="0" y="3742059"/>
          <a:ext cx="6479357" cy="1153620"/>
        </a:xfrm>
        <a:prstGeom prst="roundRect">
          <a:avLst/>
        </a:prstGeom>
        <a:solidFill>
          <a:schemeClr val="accent5">
            <a:hueOff val="9010794"/>
            <a:satOff val="-22539"/>
            <a:lumOff val="-2451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b="1" kern="1200" dirty="0"/>
            <a:t>Useful for early screening and triage</a:t>
          </a:r>
        </a:p>
      </dsp:txBody>
      <dsp:txXfrm>
        <a:off x="56315" y="3798374"/>
        <a:ext cx="6366727" cy="104099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DA621D-9F2C-48B3-988C-2DABC77CEA74}">
      <dsp:nvSpPr>
        <dsp:cNvPr id="0" name=""/>
        <dsp:cNvSpPr/>
      </dsp:nvSpPr>
      <dsp:spPr>
        <a:xfrm>
          <a:off x="3190" y="137741"/>
          <a:ext cx="2531289" cy="1518773"/>
        </a:xfrm>
        <a:prstGeom prst="rect">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a:t>Limitations</a:t>
          </a:r>
        </a:p>
      </dsp:txBody>
      <dsp:txXfrm>
        <a:off x="3190" y="137741"/>
        <a:ext cx="2531289" cy="1518773"/>
      </dsp:txXfrm>
    </dsp:sp>
    <dsp:sp modelId="{3D18BCEC-7E3F-4DAD-B2B7-D34ADEE99889}">
      <dsp:nvSpPr>
        <dsp:cNvPr id="0" name=""/>
        <dsp:cNvSpPr/>
      </dsp:nvSpPr>
      <dsp:spPr>
        <a:xfrm>
          <a:off x="2787609" y="137741"/>
          <a:ext cx="2531289" cy="1518773"/>
        </a:xfrm>
        <a:prstGeom prst="rect">
          <a:avLst/>
        </a:prstGeom>
        <a:solidFill>
          <a:schemeClr val="accent5">
            <a:hueOff val="1287256"/>
            <a:satOff val="-3220"/>
            <a:lumOff val="-3501"/>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a:t>NHANES is U.S.-based</a:t>
          </a:r>
        </a:p>
      </dsp:txBody>
      <dsp:txXfrm>
        <a:off x="2787609" y="137741"/>
        <a:ext cx="2531289" cy="1518773"/>
      </dsp:txXfrm>
    </dsp:sp>
    <dsp:sp modelId="{BADD345D-813D-4443-9639-70673520D454}">
      <dsp:nvSpPr>
        <dsp:cNvPr id="0" name=""/>
        <dsp:cNvSpPr/>
      </dsp:nvSpPr>
      <dsp:spPr>
        <a:xfrm>
          <a:off x="5572028" y="137741"/>
          <a:ext cx="2531289" cy="1518773"/>
        </a:xfrm>
        <a:prstGeom prst="rect">
          <a:avLst/>
        </a:prstGeom>
        <a:solidFill>
          <a:schemeClr val="accent5">
            <a:hueOff val="2574513"/>
            <a:satOff val="-6440"/>
            <a:lumOff val="-7003"/>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a:t>Some features (glucose, insulin) require lab testing</a:t>
          </a:r>
        </a:p>
      </dsp:txBody>
      <dsp:txXfrm>
        <a:off x="5572028" y="137741"/>
        <a:ext cx="2531289" cy="1518773"/>
      </dsp:txXfrm>
    </dsp:sp>
    <dsp:sp modelId="{4E79AB56-5E88-4C71-B083-AEC49C8C7FD0}">
      <dsp:nvSpPr>
        <dsp:cNvPr id="0" name=""/>
        <dsp:cNvSpPr/>
      </dsp:nvSpPr>
      <dsp:spPr>
        <a:xfrm>
          <a:off x="8356447" y="137741"/>
          <a:ext cx="2531289" cy="1518773"/>
        </a:xfrm>
        <a:prstGeom prst="rect">
          <a:avLst/>
        </a:prstGeom>
        <a:solidFill>
          <a:schemeClr val="accent5">
            <a:hueOff val="3861769"/>
            <a:satOff val="-9660"/>
            <a:lumOff val="-10504"/>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a:t>Low sensitivity for prediabetes</a:t>
          </a:r>
        </a:p>
      </dsp:txBody>
      <dsp:txXfrm>
        <a:off x="8356447" y="137741"/>
        <a:ext cx="2531289" cy="1518773"/>
      </dsp:txXfrm>
    </dsp:sp>
    <dsp:sp modelId="{52E4708F-5919-41CB-A585-3EF3BAF4F3A9}">
      <dsp:nvSpPr>
        <dsp:cNvPr id="0" name=""/>
        <dsp:cNvSpPr/>
      </dsp:nvSpPr>
      <dsp:spPr>
        <a:xfrm>
          <a:off x="3190" y="1909644"/>
          <a:ext cx="2531289" cy="1518773"/>
        </a:xfrm>
        <a:prstGeom prst="rect">
          <a:avLst/>
        </a:prstGeom>
        <a:solidFill>
          <a:schemeClr val="accent5">
            <a:hueOff val="5149026"/>
            <a:satOff val="-12879"/>
            <a:lumOff val="-14006"/>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a:t>Future Directions</a:t>
          </a:r>
        </a:p>
      </dsp:txBody>
      <dsp:txXfrm>
        <a:off x="3190" y="1909644"/>
        <a:ext cx="2531289" cy="1518773"/>
      </dsp:txXfrm>
    </dsp:sp>
    <dsp:sp modelId="{6D71CF81-EFBB-4ABF-B64C-CD85B2682FEA}">
      <dsp:nvSpPr>
        <dsp:cNvPr id="0" name=""/>
        <dsp:cNvSpPr/>
      </dsp:nvSpPr>
      <dsp:spPr>
        <a:xfrm>
          <a:off x="2787609" y="1909644"/>
          <a:ext cx="2531289" cy="1518773"/>
        </a:xfrm>
        <a:prstGeom prst="rect">
          <a:avLst/>
        </a:prstGeom>
        <a:solidFill>
          <a:schemeClr val="accent5">
            <a:hueOff val="6436282"/>
            <a:satOff val="-16099"/>
            <a:lumOff val="-17507"/>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a:t>Validate in African populations</a:t>
          </a:r>
        </a:p>
      </dsp:txBody>
      <dsp:txXfrm>
        <a:off x="2787609" y="1909644"/>
        <a:ext cx="2531289" cy="1518773"/>
      </dsp:txXfrm>
    </dsp:sp>
    <dsp:sp modelId="{540A70EA-99F5-488F-B8E8-0EF8FD84FA98}">
      <dsp:nvSpPr>
        <dsp:cNvPr id="0" name=""/>
        <dsp:cNvSpPr/>
      </dsp:nvSpPr>
      <dsp:spPr>
        <a:xfrm>
          <a:off x="5572028" y="1909644"/>
          <a:ext cx="2531289" cy="1518773"/>
        </a:xfrm>
        <a:prstGeom prst="rect">
          <a:avLst/>
        </a:prstGeom>
        <a:solidFill>
          <a:schemeClr val="accent5">
            <a:hueOff val="7723538"/>
            <a:satOff val="-19319"/>
            <a:lumOff val="-21009"/>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a:t>Explore non-invasive features</a:t>
          </a:r>
        </a:p>
      </dsp:txBody>
      <dsp:txXfrm>
        <a:off x="5572028" y="1909644"/>
        <a:ext cx="2531289" cy="1518773"/>
      </dsp:txXfrm>
    </dsp:sp>
    <dsp:sp modelId="{9E91D77D-3120-44FC-8604-B7CF4639D671}">
      <dsp:nvSpPr>
        <dsp:cNvPr id="0" name=""/>
        <dsp:cNvSpPr/>
      </dsp:nvSpPr>
      <dsp:spPr>
        <a:xfrm>
          <a:off x="8356447" y="1909644"/>
          <a:ext cx="2531289" cy="1518773"/>
        </a:xfrm>
        <a:prstGeom prst="rect">
          <a:avLst/>
        </a:prstGeom>
        <a:solidFill>
          <a:schemeClr val="accent5">
            <a:hueOff val="9010794"/>
            <a:satOff val="-22539"/>
            <a:lumOff val="-2451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a:t>Improve detection via deep learning or hybrid models</a:t>
          </a:r>
        </a:p>
      </dsp:txBody>
      <dsp:txXfrm>
        <a:off x="8356447" y="1909644"/>
        <a:ext cx="2531289" cy="151877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F8B1CA-5543-4029-A8B6-39266C24C3A5}">
      <dsp:nvSpPr>
        <dsp:cNvPr id="0" name=""/>
        <dsp:cNvSpPr/>
      </dsp:nvSpPr>
      <dsp:spPr>
        <a:xfrm>
          <a:off x="991182" y="0"/>
          <a:ext cx="4904984" cy="4904984"/>
        </a:xfrm>
        <a:prstGeom prst="diamond">
          <a:avLst/>
        </a:prstGeom>
        <a:solidFill>
          <a:schemeClr val="accent2">
            <a:tint val="40000"/>
            <a:hueOff val="0"/>
            <a:satOff val="0"/>
            <a:lumOff val="0"/>
            <a:alphaOff val="0"/>
          </a:schemeClr>
        </a:solidFill>
        <a:ln w="6350" cap="flat" cmpd="sng" algn="ctr">
          <a:solidFill>
            <a:schemeClr val="dk1">
              <a:hueOff val="0"/>
              <a:satOff val="0"/>
              <a:lumOff val="0"/>
              <a:alphaOff val="0"/>
            </a:schemeClr>
          </a:solidFill>
          <a:prstDash val="solid"/>
          <a:miter lim="800000"/>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E219DB47-D043-48D7-9A27-2200EB3DC539}">
      <dsp:nvSpPr>
        <dsp:cNvPr id="0" name=""/>
        <dsp:cNvSpPr/>
      </dsp:nvSpPr>
      <dsp:spPr>
        <a:xfrm>
          <a:off x="1457155" y="465973"/>
          <a:ext cx="1912943" cy="1912943"/>
        </a:xfrm>
        <a:prstGeom prst="roundRect">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b="1" kern="1200" dirty="0"/>
            <a:t>✅ Random Forest is optimal for 3-class diabetes classification</a:t>
          </a:r>
          <a:endParaRPr lang="en-US" sz="1900" b="1" kern="1200" dirty="0"/>
        </a:p>
      </dsp:txBody>
      <dsp:txXfrm>
        <a:off x="1550537" y="559355"/>
        <a:ext cx="1726179" cy="1726179"/>
      </dsp:txXfrm>
    </dsp:sp>
    <dsp:sp modelId="{082A4154-E91A-4BDF-A558-97B4FDE956B9}">
      <dsp:nvSpPr>
        <dsp:cNvPr id="0" name=""/>
        <dsp:cNvSpPr/>
      </dsp:nvSpPr>
      <dsp:spPr>
        <a:xfrm>
          <a:off x="3517249" y="465973"/>
          <a:ext cx="1912943" cy="1912943"/>
        </a:xfrm>
        <a:prstGeom prst="roundRect">
          <a:avLst/>
        </a:prstGeom>
        <a:solidFill>
          <a:schemeClr val="accent2">
            <a:hueOff val="2357366"/>
            <a:satOff val="-8879"/>
            <a:lumOff val="7451"/>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b="1" kern="1200" dirty="0"/>
            <a:t>✅ 6-feature model is accurate and deployable</a:t>
          </a:r>
          <a:endParaRPr lang="en-US" sz="1900" b="1" kern="1200" dirty="0"/>
        </a:p>
      </dsp:txBody>
      <dsp:txXfrm>
        <a:off x="3610631" y="559355"/>
        <a:ext cx="1726179" cy="1726179"/>
      </dsp:txXfrm>
    </dsp:sp>
    <dsp:sp modelId="{A5AA8DE8-D8F6-4DD6-89E2-25906D919E59}">
      <dsp:nvSpPr>
        <dsp:cNvPr id="0" name=""/>
        <dsp:cNvSpPr/>
      </dsp:nvSpPr>
      <dsp:spPr>
        <a:xfrm>
          <a:off x="1457155" y="2526066"/>
          <a:ext cx="1912943" cy="1912943"/>
        </a:xfrm>
        <a:prstGeom prst="roundRect">
          <a:avLst/>
        </a:prstGeom>
        <a:solidFill>
          <a:schemeClr val="accent2">
            <a:hueOff val="4714731"/>
            <a:satOff val="-17759"/>
            <a:lumOff val="14902"/>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b="1" kern="1200" dirty="0"/>
            <a:t>⚠️ Prediabetes remains a challenge</a:t>
          </a:r>
          <a:endParaRPr lang="en-US" sz="1900" b="1" kern="1200" dirty="0"/>
        </a:p>
      </dsp:txBody>
      <dsp:txXfrm>
        <a:off x="1550537" y="2619448"/>
        <a:ext cx="1726179" cy="1726179"/>
      </dsp:txXfrm>
    </dsp:sp>
    <dsp:sp modelId="{C0EEF35B-AB7B-44B6-AC48-1F462A16C2F1}">
      <dsp:nvSpPr>
        <dsp:cNvPr id="0" name=""/>
        <dsp:cNvSpPr/>
      </dsp:nvSpPr>
      <dsp:spPr>
        <a:xfrm>
          <a:off x="3517249" y="2526066"/>
          <a:ext cx="1912943" cy="1912943"/>
        </a:xfrm>
        <a:prstGeom prst="roundRect">
          <a:avLst/>
        </a:prstGeom>
        <a:solidFill>
          <a:schemeClr val="accent2">
            <a:hueOff val="7072097"/>
            <a:satOff val="-26638"/>
            <a:lumOff val="22353"/>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b="1" kern="1200" dirty="0"/>
            <a:t>📌 Future work should validate in diverse settings</a:t>
          </a:r>
          <a:endParaRPr lang="en-US" sz="1900" b="1" kern="1200" dirty="0"/>
        </a:p>
      </dsp:txBody>
      <dsp:txXfrm>
        <a:off x="3610631" y="2619448"/>
        <a:ext cx="1726179" cy="1726179"/>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6/7/layout/HorizontalActionList">
  <dgm:title val="Horizontal Action List"/>
  <dgm:desc val="Used to show non-sequential or grouped lists of information. Works well with large amounts of text. All text has the same level of emphasis, and direction is not implied."/>
  <dgm:catLst>
    <dgm:cat type="list"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54"/>
      <dgm:constr type="primFontSz" for="des" forName="desTx" refType="primFontSz" refFor="des" refForName="parTx" op="lte" fact="0.75"/>
      <dgm:constr type="h" for="des" forName="desTx" op="equ"/>
      <dgm:constr type="w" for="ch" forName="space" op="equ" val="3"/>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varLst>
          <dgm:alg type="tx"/>
          <dgm:shape xmlns:r="http://schemas.openxmlformats.org/officeDocument/2006/relationships" type="rect" r:blip="">
            <dgm:adjLst/>
          </dgm:shape>
          <dgm:presOf axis="self" ptType="node"/>
          <dgm:constrLst>
            <dgm:constr type="h" refType="w" op="lte" fact="0.3"/>
            <dgm:constr type="h"/>
            <dgm:constr type="tMarg" refType="w" fact="0.224"/>
            <dgm:constr type="bMarg" refType="w" fact="0.224"/>
            <dgm:constr type="lMarg" refType="w" fact="0.224"/>
            <dgm:constr type="rMarg" refType="w" fact="0.224"/>
          </dgm:constrLst>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8"/>
            <dgm:constr type="tMarg" refType="w" fact="0.28"/>
            <dgm:constr type="bMarg" refType="w" fact="0.28"/>
            <dgm:constr type="lMarg" refType="w" fact="0.28"/>
            <dgm:constr type="rMarg" refType="w" fact="0.28"/>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65D7DA-0E12-404F-BBA8-F4DC74A74D47}" type="datetimeFigureOut">
              <a:rPr lang="en-GB" smtClean="0"/>
              <a:t>24/07/2025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92EC6E-2F42-42EB-855D-2B988AAA89F9}" type="slidenum">
              <a:rPr lang="en-GB" smtClean="0"/>
              <a:t>‹#›</a:t>
            </a:fld>
            <a:endParaRPr lang="en-GB"/>
          </a:p>
        </p:txBody>
      </p:sp>
    </p:spTree>
    <p:extLst>
      <p:ext uri="{BB962C8B-B14F-4D97-AF65-F5344CB8AC3E}">
        <p14:creationId xmlns:p14="http://schemas.microsoft.com/office/powerpoint/2010/main" val="3977485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Welcome everyone. I’m Ayeni Taiwo Michael, presenting our research on machine learning approaches for classifying diabetes using NHANES data. I’m excited to share these findings with you at the 9th PSSN conference.</a:t>
            </a:r>
          </a:p>
          <a:p>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1</a:t>
            </a:fld>
            <a:endParaRPr lang="en-GB"/>
          </a:p>
        </p:txBody>
      </p:sp>
    </p:spTree>
    <p:extLst>
      <p:ext uri="{BB962C8B-B14F-4D97-AF65-F5344CB8AC3E}">
        <p14:creationId xmlns:p14="http://schemas.microsoft.com/office/powerpoint/2010/main" val="4469395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model is designed for </a:t>
            </a:r>
            <a:r>
              <a:rPr lang="en-US" b="1" dirty="0"/>
              <a:t>primary care use</a:t>
            </a:r>
            <a:r>
              <a:rPr lang="en-US" dirty="0"/>
              <a:t>. No need for lab-intensive HbA1c or OGTT. It could even be adapted into mobile apps or community screening tools. High specificity ensures clinicians can trust the model’s output to guide referrals.</a:t>
            </a:r>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10</a:t>
            </a:fld>
            <a:endParaRPr lang="en-GB"/>
          </a:p>
        </p:txBody>
      </p:sp>
    </p:spTree>
    <p:extLst>
      <p:ext uri="{BB962C8B-B14F-4D97-AF65-F5344CB8AC3E}">
        <p14:creationId xmlns:p14="http://schemas.microsoft.com/office/powerpoint/2010/main" val="12283682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Limitations include the origin of the dataset and the need for fasting bloodwork. In future, we plan to validate the model with Nigerian datasets and explore ways to detect prediabetes using simpler, non-invasive features or time-dependent markers.</a:t>
            </a:r>
          </a:p>
          <a:p>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11</a:t>
            </a:fld>
            <a:endParaRPr lang="en-GB"/>
          </a:p>
        </p:txBody>
      </p:sp>
    </p:spTree>
    <p:extLst>
      <p:ext uri="{BB962C8B-B14F-4D97-AF65-F5344CB8AC3E}">
        <p14:creationId xmlns:p14="http://schemas.microsoft.com/office/powerpoint/2010/main" val="3709284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recommend Random Forest due to its strong balance of performance and simplicity. The six-feature model is deployable in resource-constrained settings. But improving prediabetes detection remains a key public health goal.</a:t>
            </a:r>
          </a:p>
          <a:p>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12</a:t>
            </a:fld>
            <a:endParaRPr lang="en-GB"/>
          </a:p>
        </p:txBody>
      </p:sp>
    </p:spTree>
    <p:extLst>
      <p:ext uri="{BB962C8B-B14F-4D97-AF65-F5344CB8AC3E}">
        <p14:creationId xmlns:p14="http://schemas.microsoft.com/office/powerpoint/2010/main" val="34825098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references reflect the key sources that shaped our analysis, from diagnostic standards to epidemiological trends and prior ML applications in diabetes research. The full list is included in the paper for anyone interested in deeper exploration.</a:t>
            </a:r>
          </a:p>
          <a:p>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13</a:t>
            </a:fld>
            <a:endParaRPr lang="en-GB"/>
          </a:p>
        </p:txBody>
      </p:sp>
    </p:spTree>
    <p:extLst>
      <p:ext uri="{BB962C8B-B14F-4D97-AF65-F5344CB8AC3E}">
        <p14:creationId xmlns:p14="http://schemas.microsoft.com/office/powerpoint/2010/main" val="7630480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Diabetes is a growing global health concern, with more than 537 million people affected. Alarmingly, nearly half of them remain undiagnosed. This issue is especially acute in </a:t>
            </a:r>
            <a:r>
              <a:rPr lang="en-US" b="1" dirty="0"/>
              <a:t>Low- and Middle-Income Countries (LMICs)</a:t>
            </a:r>
            <a:r>
              <a:rPr lang="en-US" dirty="0"/>
              <a:t>, which often lack access to laboratory-based diagnostics due to inadequate infrastructure, high costs, or limited availability.</a:t>
            </a:r>
          </a:p>
          <a:p>
            <a:r>
              <a:rPr lang="en-US" dirty="0"/>
              <a:t>For example, in many sub-Saharan African regions, less than 40% of primary health centers have a functional glucometer or access to HbA1c testing. In Nigeria, although estimates suggest a prevalence of around 5.8%, as many as </a:t>
            </a:r>
            <a:r>
              <a:rPr lang="en-US" b="1" dirty="0"/>
              <a:t>60% of diabetes cases go undiagnosed</a:t>
            </a:r>
            <a:r>
              <a:rPr lang="en-US" dirty="0"/>
              <a:t>.</a:t>
            </a:r>
          </a:p>
          <a:p>
            <a:r>
              <a:rPr lang="en-US" dirty="0"/>
              <a:t>This highlights the urgent need for accessible, affordable alternatives like </a:t>
            </a:r>
            <a:r>
              <a:rPr lang="en-US" b="1" dirty="0"/>
              <a:t>machine learning models</a:t>
            </a:r>
            <a:r>
              <a:rPr lang="en-US" dirty="0"/>
              <a:t> that use routine clinical data. Such data include:</a:t>
            </a:r>
          </a:p>
          <a:p>
            <a:r>
              <a:rPr lang="en-US" b="1" dirty="0"/>
              <a:t>Fasting glucose</a:t>
            </a:r>
            <a:endParaRPr lang="en-US" dirty="0"/>
          </a:p>
          <a:p>
            <a:r>
              <a:rPr lang="en-US" b="1" dirty="0"/>
              <a:t>Age</a:t>
            </a:r>
            <a:endParaRPr lang="en-US" dirty="0"/>
          </a:p>
          <a:p>
            <a:r>
              <a:rPr lang="en-US" b="1" dirty="0"/>
              <a:t>Waist circumference</a:t>
            </a:r>
            <a:endParaRPr lang="en-US" dirty="0"/>
          </a:p>
          <a:p>
            <a:r>
              <a:rPr lang="en-US" b="1" dirty="0"/>
              <a:t>Systolic blood pressure</a:t>
            </a:r>
            <a:endParaRPr lang="en-US" dirty="0"/>
          </a:p>
          <a:p>
            <a:r>
              <a:rPr lang="en-US" b="1" dirty="0"/>
              <a:t>Insulin levels</a:t>
            </a:r>
            <a:endParaRPr lang="en-US" dirty="0"/>
          </a:p>
          <a:p>
            <a:r>
              <a:rPr lang="en-US" b="1" dirty="0"/>
              <a:t>Family history of diabetes</a:t>
            </a:r>
            <a:endParaRPr lang="en-US" dirty="0"/>
          </a:p>
          <a:p>
            <a:r>
              <a:rPr lang="en-US" dirty="0"/>
              <a:t>These measurements can be collected with basic tools, such as a glucometer, BP monitor, tape measure, and patient history, making them practical for deployment in resource-constrained settings.</a:t>
            </a:r>
          </a:p>
          <a:p>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2</a:t>
            </a:fld>
            <a:endParaRPr lang="en-GB"/>
          </a:p>
        </p:txBody>
      </p:sp>
    </p:spTree>
    <p:extLst>
      <p:ext uri="{BB962C8B-B14F-4D97-AF65-F5344CB8AC3E}">
        <p14:creationId xmlns:p14="http://schemas.microsoft.com/office/powerpoint/2010/main" val="2710041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Prediabetes is a </a:t>
            </a:r>
            <a:r>
              <a:rPr lang="en-US" b="1" dirty="0"/>
              <a:t>metabolic condition</a:t>
            </a:r>
            <a:r>
              <a:rPr lang="en-US" dirty="0"/>
              <a:t> where blood glucose levels are elevated but not yet in the diabetic range. It’s a </a:t>
            </a:r>
            <a:r>
              <a:rPr lang="en-US" b="1" dirty="0"/>
              <a:t>reversible phase</a:t>
            </a:r>
            <a:r>
              <a:rPr lang="en-US" dirty="0"/>
              <a:t>, making it a crucial period for intervention. However, it’s often missed because individuals don’t show symptoms and lab results can still appear “normal.” This transitional nature makes it hard for both clinicians and machine learning models to detect it accurately. That’s why our study emphasizes </a:t>
            </a:r>
            <a:r>
              <a:rPr lang="en-US" b="1" dirty="0"/>
              <a:t>three-class classification</a:t>
            </a:r>
            <a:r>
              <a:rPr lang="en-US" dirty="0"/>
              <a:t> that includes prediabetes as a separate and important category.</a:t>
            </a:r>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3</a:t>
            </a:fld>
            <a:endParaRPr lang="en-GB"/>
          </a:p>
        </p:txBody>
      </p:sp>
    </p:spTree>
    <p:extLst>
      <p:ext uri="{BB962C8B-B14F-4D97-AF65-F5344CB8AC3E}">
        <p14:creationId xmlns:p14="http://schemas.microsoft.com/office/powerpoint/2010/main" val="2268147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designed this study around four objectives. We focus not just on accuracy but also on simplicity, interpretability, and real-world applicability, particularly in resource-limited settings.</a:t>
            </a:r>
          </a:p>
          <a:p>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4</a:t>
            </a:fld>
            <a:endParaRPr lang="en-GB"/>
          </a:p>
        </p:txBody>
      </p:sp>
    </p:spTree>
    <p:extLst>
      <p:ext uri="{BB962C8B-B14F-4D97-AF65-F5344CB8AC3E}">
        <p14:creationId xmlns:p14="http://schemas.microsoft.com/office/powerpoint/2010/main" val="1579448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used the </a:t>
            </a:r>
            <a:r>
              <a:rPr lang="en-US" b="1" dirty="0"/>
              <a:t>National Health and Nutrition Examination Survey (NHANES)</a:t>
            </a:r>
            <a:r>
              <a:rPr lang="en-US" dirty="0"/>
              <a:t>, a U.S.-based survey designed to assess the health and nutritional status of adults and children. It’s publicly available and well-curated, making it ideal for building robust models.</a:t>
            </a:r>
            <a:br>
              <a:rPr lang="en-US" dirty="0"/>
            </a:br>
            <a:r>
              <a:rPr lang="en-US" dirty="0"/>
              <a:t>After initial cleaning, we had 2,029 adult participants classified into three groups: normal, prediabetic, and diabetic.</a:t>
            </a:r>
            <a:br>
              <a:rPr lang="en-US" dirty="0"/>
            </a:br>
            <a:r>
              <a:rPr lang="en-US" dirty="0"/>
              <a:t>We applied </a:t>
            </a:r>
            <a:r>
              <a:rPr lang="en-US" b="1" dirty="0"/>
              <a:t>Recursive Feature Elimination</a:t>
            </a:r>
            <a:r>
              <a:rPr lang="en-US" dirty="0"/>
              <a:t>, or RFE, which iteratively ranks features based on model performance. Combining this with clinical insight led us to select 6 final features that balance predictive power with practical feasibility.</a:t>
            </a:r>
          </a:p>
          <a:p>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5</a:t>
            </a:fld>
            <a:endParaRPr lang="en-GB"/>
          </a:p>
        </p:txBody>
      </p:sp>
    </p:spTree>
    <p:extLst>
      <p:ext uri="{BB962C8B-B14F-4D97-AF65-F5344CB8AC3E}">
        <p14:creationId xmlns:p14="http://schemas.microsoft.com/office/powerpoint/2010/main" val="664397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implemented four models, each with different strengths and assumptions:</a:t>
            </a:r>
          </a:p>
          <a:p>
            <a:r>
              <a:rPr lang="en-US" b="1" dirty="0"/>
              <a:t>Multinomial Logistic Regression (MLR)</a:t>
            </a:r>
            <a:endParaRPr lang="en-US" dirty="0"/>
          </a:p>
          <a:p>
            <a:pPr lvl="1"/>
            <a:r>
              <a:rPr lang="en-US" dirty="0"/>
              <a:t>A generalization of logistic regression for multi-class problems.</a:t>
            </a:r>
          </a:p>
          <a:p>
            <a:pPr lvl="1"/>
            <a:r>
              <a:rPr lang="en-US" dirty="0"/>
              <a:t>It’s interpretable and often used as a baseline in clinical modeling.</a:t>
            </a:r>
          </a:p>
          <a:p>
            <a:r>
              <a:rPr lang="en-US" b="1" dirty="0"/>
              <a:t>Decision Tree</a:t>
            </a:r>
            <a:endParaRPr lang="en-US" dirty="0"/>
          </a:p>
          <a:p>
            <a:pPr lvl="1"/>
            <a:r>
              <a:rPr lang="en-US" dirty="0"/>
              <a:t>A simple, rule-based model that splits data based on feature thresholds.</a:t>
            </a:r>
          </a:p>
          <a:p>
            <a:pPr lvl="1"/>
            <a:r>
              <a:rPr lang="en-US" dirty="0"/>
              <a:t>We applied pruning via cross-validation to reduce overfitting.</a:t>
            </a:r>
          </a:p>
          <a:p>
            <a:r>
              <a:rPr lang="en-US" b="1" dirty="0"/>
              <a:t>Random Forest</a:t>
            </a:r>
            <a:endParaRPr lang="en-US" dirty="0"/>
          </a:p>
          <a:p>
            <a:pPr lvl="1"/>
            <a:r>
              <a:rPr lang="en-US" dirty="0"/>
              <a:t>An ensemble of many decision trees (500 in this case), each trained on different subsets of data and features.</a:t>
            </a:r>
          </a:p>
          <a:p>
            <a:pPr lvl="1"/>
            <a:r>
              <a:rPr lang="en-US" dirty="0"/>
              <a:t>It averages predictions and is highly robust, especially with noisy or high-dimensional data.</a:t>
            </a:r>
          </a:p>
          <a:p>
            <a:r>
              <a:rPr lang="en-US" b="1" dirty="0" err="1"/>
              <a:t>XGBoost</a:t>
            </a:r>
            <a:r>
              <a:rPr lang="en-US" b="1" dirty="0"/>
              <a:t> (Extreme Gradient Boosting)</a:t>
            </a:r>
            <a:endParaRPr lang="en-US" dirty="0"/>
          </a:p>
          <a:p>
            <a:pPr lvl="1"/>
            <a:r>
              <a:rPr lang="en-US" dirty="0"/>
              <a:t>A powerful boosting algorithm that builds trees sequentially, each correcting the errors of the previous one.</a:t>
            </a:r>
          </a:p>
          <a:p>
            <a:pPr lvl="1"/>
            <a:r>
              <a:rPr lang="en-US" dirty="0"/>
              <a:t>It includes regularization (L1 and L2) to prevent overfitting and typically achieves strong performance.</a:t>
            </a:r>
          </a:p>
          <a:p>
            <a:r>
              <a:rPr lang="en-US" dirty="0"/>
              <a:t>All models were trained on </a:t>
            </a:r>
            <a:r>
              <a:rPr lang="en-US" b="1" dirty="0"/>
              <a:t>70% of the data</a:t>
            </a:r>
            <a:r>
              <a:rPr lang="en-US" dirty="0"/>
              <a:t> and evaluated on the remaining </a:t>
            </a:r>
            <a:r>
              <a:rPr lang="en-US" b="1" dirty="0"/>
              <a:t>30%</a:t>
            </a:r>
            <a:r>
              <a:rPr lang="en-US" dirty="0"/>
              <a:t>, using </a:t>
            </a:r>
            <a:r>
              <a:rPr lang="en-US" b="1" dirty="0"/>
              <a:t>stratified sampling</a:t>
            </a:r>
            <a:r>
              <a:rPr lang="en-US" dirty="0"/>
              <a:t> to preserve the original class proportions.</a:t>
            </a:r>
          </a:p>
          <a:p>
            <a:r>
              <a:rPr lang="en-US" dirty="0"/>
              <a:t>We assessed model performance using the following metrics:</a:t>
            </a:r>
          </a:p>
          <a:p>
            <a:r>
              <a:rPr lang="en-US" b="1" dirty="0"/>
              <a:t>Accuracy</a:t>
            </a:r>
            <a:r>
              <a:rPr lang="en-US" dirty="0"/>
              <a:t>: Proportion of correctly classified instances overall.</a:t>
            </a:r>
          </a:p>
          <a:p>
            <a:r>
              <a:rPr lang="en-US" b="1" dirty="0"/>
              <a:t>Cohen’s Kappa</a:t>
            </a:r>
            <a:r>
              <a:rPr lang="en-US" dirty="0"/>
              <a:t>: Measures agreement beyond chance, especially useful with class imbalance.</a:t>
            </a:r>
          </a:p>
          <a:p>
            <a:r>
              <a:rPr lang="en-US" b="1" dirty="0"/>
              <a:t>Sensitivity (Recall)</a:t>
            </a:r>
            <a:r>
              <a:rPr lang="en-US" dirty="0"/>
              <a:t>: Ability to correctly identify true positives for each class.</a:t>
            </a:r>
          </a:p>
          <a:p>
            <a:r>
              <a:rPr lang="en-US" b="1" dirty="0"/>
              <a:t>Specificity</a:t>
            </a:r>
            <a:r>
              <a:rPr lang="en-US" dirty="0"/>
              <a:t>: Ability to correctly identify true negatives.</a:t>
            </a:r>
          </a:p>
          <a:p>
            <a:r>
              <a:rPr lang="en-US" b="1" dirty="0"/>
              <a:t>Balanced Accuracy</a:t>
            </a:r>
            <a:r>
              <a:rPr lang="en-US" dirty="0"/>
              <a:t>: Average of sensitivity and specificity gives a better view when classes are imbalanced.</a:t>
            </a:r>
          </a:p>
          <a:p>
            <a:r>
              <a:rPr lang="en-US" dirty="0"/>
              <a:t>These metrics help us understand not just how many predictions are correct, but also where the model is making errors, especially important for medical decision-making.</a:t>
            </a:r>
          </a:p>
          <a:p>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6</a:t>
            </a:fld>
            <a:endParaRPr lang="en-GB"/>
          </a:p>
        </p:txBody>
      </p:sp>
    </p:spTree>
    <p:extLst>
      <p:ext uri="{BB962C8B-B14F-4D97-AF65-F5344CB8AC3E}">
        <p14:creationId xmlns:p14="http://schemas.microsoft.com/office/powerpoint/2010/main" val="1379404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provides a detailed view of how each model performed, not just overall, but across all three classes: </a:t>
            </a:r>
            <a:r>
              <a:rPr lang="en-US" b="1" dirty="0"/>
              <a:t>normal</a:t>
            </a:r>
            <a:r>
              <a:rPr lang="en-US" dirty="0"/>
              <a:t>, </a:t>
            </a:r>
            <a:r>
              <a:rPr lang="en-US" b="1" dirty="0"/>
              <a:t>prediabetes</a:t>
            </a:r>
            <a:r>
              <a:rPr lang="en-US" dirty="0"/>
              <a:t>, and </a:t>
            </a:r>
            <a:r>
              <a:rPr lang="en-US" b="1" dirty="0"/>
              <a:t>diabetes</a:t>
            </a:r>
            <a:r>
              <a:rPr lang="en-US" dirty="0"/>
              <a:t>.</a:t>
            </a:r>
          </a:p>
          <a:p>
            <a:r>
              <a:rPr lang="en-US" b="1" dirty="0"/>
              <a:t>Random Forest</a:t>
            </a:r>
            <a:r>
              <a:rPr lang="en-US" dirty="0"/>
              <a:t> had the best </a:t>
            </a:r>
            <a:r>
              <a:rPr lang="en-US" b="1" dirty="0"/>
              <a:t>overall accuracy (78.1%)</a:t>
            </a:r>
            <a:r>
              <a:rPr lang="en-US" dirty="0"/>
              <a:t> and highest Kappa, indicating better agreement than chance.</a:t>
            </a:r>
          </a:p>
          <a:p>
            <a:r>
              <a:rPr lang="en-US" dirty="0"/>
              <a:t>For the </a:t>
            </a:r>
            <a:r>
              <a:rPr lang="en-US" b="1" dirty="0"/>
              <a:t>normal class</a:t>
            </a:r>
            <a:r>
              <a:rPr lang="en-US" dirty="0"/>
              <a:t>, all models achieved </a:t>
            </a:r>
            <a:r>
              <a:rPr lang="en-US" b="1" dirty="0"/>
              <a:t>high sensitivity</a:t>
            </a:r>
            <a:r>
              <a:rPr lang="en-US" dirty="0"/>
              <a:t> (86–88%), meaning they correctly identified healthy individuals. However, specificity was more moderate (around 59–62%), meaning some borderline cases may be wrongly labeled as normal.</a:t>
            </a:r>
          </a:p>
          <a:p>
            <a:r>
              <a:rPr lang="en-US" dirty="0"/>
              <a:t>For the </a:t>
            </a:r>
            <a:r>
              <a:rPr lang="en-US" b="1" dirty="0"/>
              <a:t>diabetes class</a:t>
            </a:r>
            <a:r>
              <a:rPr lang="en-US" dirty="0"/>
              <a:t>, sensitivity ranged from 66% to 72%, with </a:t>
            </a:r>
            <a:r>
              <a:rPr lang="en-US" b="1" dirty="0"/>
              <a:t>excellent specificity above 97%</a:t>
            </a:r>
            <a:r>
              <a:rPr lang="en-US" dirty="0"/>
              <a:t> in all models. This means we’re catching most true diabetics with very few false positives.</a:t>
            </a:r>
          </a:p>
          <a:p>
            <a:r>
              <a:rPr lang="en-US" dirty="0"/>
              <a:t>The real challenge is with </a:t>
            </a:r>
            <a:r>
              <a:rPr lang="en-US" b="1" dirty="0"/>
              <a:t>prediabetes</a:t>
            </a:r>
            <a:r>
              <a:rPr lang="en-US" dirty="0"/>
              <a:t>. Sensitivities were low (38–42%), although specificity was reasonably high (around 86%). This reflects the ambiguous nature of prediabetes, it overlaps with both normal and diabetic physiology, making it difficult to pinpoint based on a few static clinical markers.</a:t>
            </a:r>
          </a:p>
          <a:p>
            <a:r>
              <a:rPr lang="en-US" dirty="0"/>
              <a:t>So, while Random Forest emerges as the best-performing model overall, improving </a:t>
            </a:r>
            <a:r>
              <a:rPr lang="en-US" b="1" dirty="0"/>
              <a:t>prediabetes detection</a:t>
            </a:r>
            <a:r>
              <a:rPr lang="en-US" dirty="0"/>
              <a:t> remains a central problem in both clinical and machine learning contexts.</a:t>
            </a:r>
          </a:p>
          <a:p>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7</a:t>
            </a:fld>
            <a:endParaRPr lang="en-GB"/>
          </a:p>
        </p:txBody>
      </p:sp>
    </p:spTree>
    <p:extLst>
      <p:ext uri="{BB962C8B-B14F-4D97-AF65-F5344CB8AC3E}">
        <p14:creationId xmlns:p14="http://schemas.microsoft.com/office/powerpoint/2010/main" val="31205983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 the </a:t>
            </a:r>
            <a:r>
              <a:rPr lang="en-US" b="1" dirty="0"/>
              <a:t>top six predictors</a:t>
            </a:r>
            <a:r>
              <a:rPr lang="en-US" dirty="0"/>
              <a:t> in our best-performing model — the Random Forest classifier — based on </a:t>
            </a:r>
            <a:r>
              <a:rPr lang="en-US" b="1" dirty="0"/>
              <a:t>feature importance scores</a:t>
            </a:r>
            <a:r>
              <a:rPr lang="en-US" dirty="0"/>
              <a:t>.</a:t>
            </a:r>
          </a:p>
          <a:p>
            <a:r>
              <a:rPr lang="en-US" dirty="0"/>
              <a:t>In Random Forest, feature importance reflects </a:t>
            </a:r>
            <a:r>
              <a:rPr lang="en-US" b="1" dirty="0"/>
              <a:t>how much each variable contributes to improving prediction accuracy</a:t>
            </a:r>
            <a:r>
              <a:rPr lang="en-US" dirty="0"/>
              <a:t>, measured by how often and how effectively it is used to split data across all trees in the ensemble. The importance scores here are </a:t>
            </a:r>
            <a:r>
              <a:rPr lang="en-US" b="1" dirty="0"/>
              <a:t>relative</a:t>
            </a:r>
            <a:r>
              <a:rPr lang="en-US" dirty="0"/>
              <a:t>, with the top feature (fasting glucose) set to </a:t>
            </a:r>
            <a:r>
              <a:rPr lang="en-US" b="1" dirty="0"/>
              <a:t>100</a:t>
            </a:r>
            <a:r>
              <a:rPr lang="en-US" dirty="0"/>
              <a:t>, and all others scaled accordingly.</a:t>
            </a:r>
          </a:p>
          <a:p>
            <a:r>
              <a:rPr lang="en-US" dirty="0"/>
              <a:t>Here is the full ranking with interpretations:</a:t>
            </a:r>
          </a:p>
          <a:p>
            <a:r>
              <a:rPr lang="en-US" b="1" dirty="0"/>
              <a:t>Fasting Glucose (100)</a:t>
            </a:r>
            <a:endParaRPr lang="en-US" dirty="0"/>
          </a:p>
          <a:p>
            <a:pPr lvl="1"/>
            <a:r>
              <a:rPr lang="en-US" dirty="0"/>
              <a:t>As expected, this is the most powerful predictor. Elevated fasting glucose is a primary diagnostic criterion for both prediabetes and diabetes, so it heavily influences classification.</a:t>
            </a:r>
          </a:p>
          <a:p>
            <a:r>
              <a:rPr lang="en-US" b="1" dirty="0"/>
              <a:t>Age (42)</a:t>
            </a:r>
            <a:endParaRPr lang="en-US" dirty="0"/>
          </a:p>
          <a:p>
            <a:pPr lvl="1"/>
            <a:r>
              <a:rPr lang="en-US" dirty="0"/>
              <a:t>Older age is a known risk factor for type 2 diabetes. Age helps differentiate between younger individuals with metabolic syndrome and older adults with higher diabetes risk.</a:t>
            </a:r>
          </a:p>
          <a:p>
            <a:r>
              <a:rPr lang="en-US" b="1" dirty="0"/>
              <a:t>Insulin Level (38)</a:t>
            </a:r>
            <a:endParaRPr lang="en-US" dirty="0"/>
          </a:p>
          <a:p>
            <a:pPr lvl="1"/>
            <a:r>
              <a:rPr lang="en-US" dirty="0"/>
              <a:t>Insulin resistance is central to diabetes pathophysiology. High insulin levels often indicate compensatory mechanisms in prediabetes, while lower levels in later stages reflect beta-cell failure.</a:t>
            </a:r>
          </a:p>
          <a:p>
            <a:r>
              <a:rPr lang="en-US" b="1" dirty="0"/>
              <a:t>Waist Circumference (31)</a:t>
            </a:r>
            <a:endParaRPr lang="en-US" dirty="0"/>
          </a:p>
          <a:p>
            <a:pPr lvl="1"/>
            <a:r>
              <a:rPr lang="en-US" dirty="0"/>
              <a:t>A proxy for central obesity, which is tightly linked to insulin resistance and metabolic dysfunction. It’s non-invasive and practical to measure.</a:t>
            </a:r>
          </a:p>
          <a:p>
            <a:r>
              <a:rPr lang="en-US" b="1" dirty="0"/>
              <a:t>Diabetes History (28)</a:t>
            </a:r>
            <a:endParaRPr lang="en-US" dirty="0"/>
          </a:p>
          <a:p>
            <a:pPr lvl="1"/>
            <a:r>
              <a:rPr lang="en-US" dirty="0"/>
              <a:t>A binary indicator of whether the participant has a family or personal history of diabetes. This adds value when combined with clinical markers.</a:t>
            </a:r>
          </a:p>
          <a:p>
            <a:r>
              <a:rPr lang="en-US" b="1" dirty="0"/>
              <a:t>Systolic Blood Pressure (19)</a:t>
            </a:r>
            <a:endParaRPr lang="en-US" dirty="0"/>
          </a:p>
          <a:p>
            <a:pPr lvl="1"/>
            <a:r>
              <a:rPr lang="en-US" dirty="0"/>
              <a:t>While not as strong as the other predictors, hypertension often co-occurs with insulin resistance and obesity. The BP gradient across diabetes categories in our data further justifies its inclusion.</a:t>
            </a:r>
          </a:p>
          <a:p>
            <a:r>
              <a:rPr lang="en-US" dirty="0"/>
              <a:t>The key takeaway here is that </a:t>
            </a:r>
            <a:r>
              <a:rPr lang="en-US" b="1" dirty="0"/>
              <a:t>all six features are complementary</a:t>
            </a:r>
            <a:r>
              <a:rPr lang="en-US" dirty="0"/>
              <a:t> — they each capture different aspects of diabetes risk (metabolic, demographic, hereditary), and together they provide a strong, parsimonious foundation for accurate classification.</a:t>
            </a:r>
          </a:p>
          <a:p>
            <a:r>
              <a:rPr lang="en-US" dirty="0"/>
              <a:t>What’s even more valuable is that </a:t>
            </a:r>
            <a:r>
              <a:rPr lang="en-US" b="1" dirty="0"/>
              <a:t>all these features are routinely measured in primary care</a:t>
            </a:r>
            <a:r>
              <a:rPr lang="en-US" dirty="0"/>
              <a:t>, which makes the model highly practical for use in settings where advanced diagnostics aren’t available.</a:t>
            </a:r>
          </a:p>
          <a:p>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8</a:t>
            </a:fld>
            <a:endParaRPr lang="en-GB"/>
          </a:p>
        </p:txBody>
      </p:sp>
    </p:spTree>
    <p:extLst>
      <p:ext uri="{BB962C8B-B14F-4D97-AF65-F5344CB8AC3E}">
        <p14:creationId xmlns:p14="http://schemas.microsoft.com/office/powerpoint/2010/main" val="7370538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6-feature model reached 78% accuracy, very close to the full 27-feature version. Prediabetes remained the weakest class across all algorithms. This reflects the </a:t>
            </a:r>
            <a:r>
              <a:rPr lang="en-US" b="1" dirty="0"/>
              <a:t>physiological overlap</a:t>
            </a:r>
            <a:r>
              <a:rPr lang="en-US" dirty="0"/>
              <a:t> between prediabetic, normal, and diabetic profiles. It reinforces the need for models that go beyond static biomarkers, possibly by incorporating time-series data or lifestyle risk factors.</a:t>
            </a:r>
          </a:p>
          <a:p>
            <a:endParaRPr lang="en-GB" dirty="0"/>
          </a:p>
        </p:txBody>
      </p:sp>
      <p:sp>
        <p:nvSpPr>
          <p:cNvPr id="4" name="Slide Number Placeholder 3"/>
          <p:cNvSpPr>
            <a:spLocks noGrp="1"/>
          </p:cNvSpPr>
          <p:nvPr>
            <p:ph type="sldNum" sz="quarter" idx="5"/>
          </p:nvPr>
        </p:nvSpPr>
        <p:spPr/>
        <p:txBody>
          <a:bodyPr/>
          <a:lstStyle/>
          <a:p>
            <a:fld id="{0292EC6E-2F42-42EB-855D-2B988AAA89F9}" type="slidenum">
              <a:rPr lang="en-GB" smtClean="0"/>
              <a:t>9</a:t>
            </a:fld>
            <a:endParaRPr lang="en-GB"/>
          </a:p>
        </p:txBody>
      </p:sp>
    </p:spTree>
    <p:extLst>
      <p:ext uri="{BB962C8B-B14F-4D97-AF65-F5344CB8AC3E}">
        <p14:creationId xmlns:p14="http://schemas.microsoft.com/office/powerpoint/2010/main" val="393584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7/24/2025</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626416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7/24/2025</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390453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7/24/2025</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138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7/24/2025</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296955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7/24/2025</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8358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7/24/2025</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532257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7/24/2025</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959541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7/24/2025</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968584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7/24/2025</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084314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7/24/2025</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219061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7/24/2025</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66093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7/24/2025</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011906"/>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8" Type="http://schemas.openxmlformats.org/officeDocument/2006/relationships/hyperlink" Target="https://doi.org/10.1155/2012/584041" TargetMode="External"/><Relationship Id="rId3" Type="http://schemas.openxmlformats.org/officeDocument/2006/relationships/hyperlink" Target="https://doi.org/10.2337/dc21-S002" TargetMode="External"/><Relationship Id="rId7" Type="http://schemas.openxmlformats.org/officeDocument/2006/relationships/hyperlink" Target="https://doi.org/10.1016/j.csbj.2016.12.005"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diabetesatlas.org/" TargetMode="External"/><Relationship Id="rId5" Type="http://schemas.openxmlformats.org/officeDocument/2006/relationships/hyperlink" Target="https://wwwn.cdc.gov/nchs/nhanes" TargetMode="External"/><Relationship Id="rId10" Type="http://schemas.openxmlformats.org/officeDocument/2006/relationships/hyperlink" Target="https://doi.org/10.1007/s13300-018-0441-1" TargetMode="External"/><Relationship Id="rId4" Type="http://schemas.openxmlformats.org/officeDocument/2006/relationships/hyperlink" Target="https://doi.org/10.1016/j.mcna.2010.11.002" TargetMode="External"/><Relationship Id="rId9" Type="http://schemas.openxmlformats.org/officeDocument/2006/relationships/hyperlink" Target="https://doi.org/10.2147/DMSO.S126314"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3.svg"/></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974312-6305-A890-E3F7-0F55B6FCF848}"/>
              </a:ext>
            </a:extLst>
          </p:cNvPr>
          <p:cNvSpPr>
            <a:spLocks noGrp="1"/>
          </p:cNvSpPr>
          <p:nvPr>
            <p:ph type="ctrTitle"/>
          </p:nvPr>
        </p:nvSpPr>
        <p:spPr>
          <a:xfrm>
            <a:off x="4976958" y="482360"/>
            <a:ext cx="6922768" cy="1693675"/>
          </a:xfrm>
        </p:spPr>
        <p:txBody>
          <a:bodyPr vert="horz" lIns="91440" tIns="45720" rIns="91440" bIns="45720" rtlCol="0" anchor="t">
            <a:noAutofit/>
          </a:bodyPr>
          <a:lstStyle/>
          <a:p>
            <a:pPr algn="ctr">
              <a:lnSpc>
                <a:spcPct val="90000"/>
              </a:lnSpc>
            </a:pPr>
            <a:r>
              <a:rPr lang="en-US" sz="2800">
                <a:latin typeface="Aptos Black" panose="020B0004020202020204" pitchFamily="34" charset="0"/>
              </a:rPr>
              <a:t>Comparative Evaluation of Machine Learning Algorithms for Three-Class Diabetes Classification Using NHANES Data</a:t>
            </a:r>
            <a:endParaRPr lang="en-US" sz="2800" dirty="0">
              <a:latin typeface="Aptos Black" panose="020B0004020202020204" pitchFamily="34" charset="0"/>
            </a:endParaRPr>
          </a:p>
        </p:txBody>
      </p:sp>
      <p:pic>
        <p:nvPicPr>
          <p:cNvPr id="4" name="Picture 3" descr="Vaccine storage and manufacturing">
            <a:extLst>
              <a:ext uri="{FF2B5EF4-FFF2-40B4-BE49-F238E27FC236}">
                <a16:creationId xmlns:a16="http://schemas.microsoft.com/office/drawing/2014/main" id="{3E9092CE-365B-4082-1A3F-A4CA9538E7C6}"/>
              </a:ext>
            </a:extLst>
          </p:cNvPr>
          <p:cNvPicPr>
            <a:picLocks noChangeAspect="1"/>
          </p:cNvPicPr>
          <p:nvPr/>
        </p:nvPicPr>
        <p:blipFill>
          <a:blip r:embed="rId3"/>
          <a:srcRect l="26875" r="18059" b="2"/>
          <a:stretch>
            <a:fillRect/>
          </a:stretch>
        </p:blipFill>
        <p:spPr>
          <a:xfrm>
            <a:off x="20" y="0"/>
            <a:ext cx="4835027" cy="6857997"/>
          </a:xfrm>
          <a:prstGeom prst="rect">
            <a:avLst/>
          </a:prstGeom>
        </p:spPr>
      </p:pic>
      <p:cxnSp>
        <p:nvCxnSpPr>
          <p:cNvPr id="13" name="Straight Connector 12">
            <a:extLst>
              <a:ext uri="{FF2B5EF4-FFF2-40B4-BE49-F238E27FC236}">
                <a16:creationId xmlns:a16="http://schemas.microsoft.com/office/drawing/2014/main" id="{08052531-D50B-3899-B150-D05525F4F2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67922"/>
            <a:ext cx="4416552"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2F624348-668D-1940-C063-57B8179B9396}"/>
              </a:ext>
            </a:extLst>
          </p:cNvPr>
          <p:cNvSpPr>
            <a:spLocks noGrp="1"/>
          </p:cNvSpPr>
          <p:nvPr>
            <p:ph type="subTitle" idx="1"/>
          </p:nvPr>
        </p:nvSpPr>
        <p:spPr>
          <a:xfrm>
            <a:off x="4684684" y="2176036"/>
            <a:ext cx="6846326" cy="4121885"/>
          </a:xfrm>
        </p:spPr>
        <p:txBody>
          <a:bodyPr vert="horz" lIns="91440" tIns="45720" rIns="91440" bIns="45720" rtlCol="0">
            <a:normAutofit/>
          </a:bodyPr>
          <a:lstStyle/>
          <a:p>
            <a:pPr algn="ctr">
              <a:lnSpc>
                <a:spcPct val="120000"/>
              </a:lnSpc>
            </a:pPr>
            <a:r>
              <a:rPr lang="en-US" i="1" dirty="0">
                <a:latin typeface="Aptos Black" panose="020B0004020202020204" pitchFamily="34" charset="0"/>
              </a:rPr>
              <a:t>Presented at the 9th International Conference of the Professional Statisticians’ Society of Nigeria (PSSN), 4th – 7th August 2025</a:t>
            </a:r>
          </a:p>
          <a:p>
            <a:pPr algn="ctr">
              <a:lnSpc>
                <a:spcPct val="120000"/>
              </a:lnSpc>
            </a:pPr>
            <a:r>
              <a:rPr lang="en-US" b="1" dirty="0">
                <a:latin typeface="Aptos Black" panose="020B0004020202020204" pitchFamily="34" charset="0"/>
              </a:rPr>
              <a:t>By</a:t>
            </a:r>
          </a:p>
          <a:p>
            <a:pPr algn="ctr">
              <a:lnSpc>
                <a:spcPct val="120000"/>
              </a:lnSpc>
            </a:pPr>
            <a:r>
              <a:rPr lang="en-US" b="1" dirty="0">
                <a:latin typeface="Aptos Black" panose="020B0004020202020204" pitchFamily="34" charset="0"/>
              </a:rPr>
              <a:t>Ayeni T. M., </a:t>
            </a:r>
            <a:r>
              <a:rPr lang="en-US" b="1" dirty="0" err="1">
                <a:latin typeface="Aptos Black" panose="020B0004020202020204" pitchFamily="34" charset="0"/>
              </a:rPr>
              <a:t>Odukoya</a:t>
            </a:r>
            <a:r>
              <a:rPr lang="en-US" b="1" dirty="0">
                <a:latin typeface="Aptos Black" panose="020B0004020202020204" pitchFamily="34" charset="0"/>
              </a:rPr>
              <a:t> E. A., Ilesanmi A. O.</a:t>
            </a:r>
            <a:br>
              <a:rPr lang="en-US" b="1" dirty="0">
                <a:latin typeface="Aptos Black" panose="020B0004020202020204" pitchFamily="34" charset="0"/>
              </a:rPr>
            </a:br>
            <a:r>
              <a:rPr lang="en-US" dirty="0">
                <a:latin typeface="Aptos Black" panose="020B0004020202020204" pitchFamily="34" charset="0"/>
              </a:rPr>
              <a:t>Northeastern University, Toronto, Canada | Ekiti State University, Nigeria</a:t>
            </a:r>
            <a:br>
              <a:rPr lang="en-US" dirty="0">
                <a:latin typeface="Aptos Black" panose="020B0004020202020204" pitchFamily="34" charset="0"/>
              </a:rPr>
            </a:br>
            <a:endParaRPr lang="en-US" dirty="0">
              <a:latin typeface="Aptos Black" panose="020B0004020202020204" pitchFamily="34" charset="0"/>
            </a:endParaRPr>
          </a:p>
        </p:txBody>
      </p:sp>
    </p:spTree>
    <p:extLst>
      <p:ext uri="{BB962C8B-B14F-4D97-AF65-F5344CB8AC3E}">
        <p14:creationId xmlns:p14="http://schemas.microsoft.com/office/powerpoint/2010/main" val="729958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063F27BC-7079-4FF7-8F7C-ABC82FA3C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1CDEFD-BDB4-8DC7-F64B-A12A8AD3AF04}"/>
              </a:ext>
            </a:extLst>
          </p:cNvPr>
          <p:cNvSpPr>
            <a:spLocks noGrp="1"/>
          </p:cNvSpPr>
          <p:nvPr>
            <p:ph type="title"/>
          </p:nvPr>
        </p:nvSpPr>
        <p:spPr>
          <a:xfrm>
            <a:off x="640080" y="1371600"/>
            <a:ext cx="3677920" cy="3919267"/>
          </a:xfrm>
        </p:spPr>
        <p:txBody>
          <a:bodyPr anchor="t">
            <a:normAutofit/>
          </a:bodyPr>
          <a:lstStyle/>
          <a:p>
            <a:r>
              <a:rPr lang="en-GB"/>
              <a:t>Practical Implications</a:t>
            </a:r>
            <a:endParaRPr lang="en-GB" dirty="0"/>
          </a:p>
        </p:txBody>
      </p:sp>
      <p:cxnSp>
        <p:nvCxnSpPr>
          <p:cNvPr id="14" name="Straight Connector 13">
            <a:extLst>
              <a:ext uri="{FF2B5EF4-FFF2-40B4-BE49-F238E27FC236}">
                <a16:creationId xmlns:a16="http://schemas.microsoft.com/office/drawing/2014/main" id="{40BBF191-9CC8-4313-B1CA-8DF1A53AE4F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5" name="Content Placeholder 2">
            <a:extLst>
              <a:ext uri="{FF2B5EF4-FFF2-40B4-BE49-F238E27FC236}">
                <a16:creationId xmlns:a16="http://schemas.microsoft.com/office/drawing/2014/main" id="{CFCD8A76-5E8C-A445-EA6C-FD9F3B7DA4FA}"/>
              </a:ext>
            </a:extLst>
          </p:cNvPr>
          <p:cNvGraphicFramePr>
            <a:graphicFrameLocks noGrp="1"/>
          </p:cNvGraphicFramePr>
          <p:nvPr>
            <p:ph idx="1"/>
            <p:extLst>
              <p:ext uri="{D42A27DB-BD31-4B8C-83A1-F6EECF244321}">
                <p14:modId xmlns:p14="http://schemas.microsoft.com/office/powerpoint/2010/main" val="2355294335"/>
              </p:ext>
            </p:extLst>
          </p:nvPr>
        </p:nvGraphicFramePr>
        <p:xfrm>
          <a:off x="5051651" y="1371600"/>
          <a:ext cx="6479357" cy="49263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74826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9E82B-B76E-735A-708C-E4EA542AF711}"/>
              </a:ext>
            </a:extLst>
          </p:cNvPr>
          <p:cNvSpPr>
            <a:spLocks noGrp="1"/>
          </p:cNvSpPr>
          <p:nvPr>
            <p:ph type="title"/>
          </p:nvPr>
        </p:nvSpPr>
        <p:spPr>
          <a:xfrm>
            <a:off x="640079" y="250521"/>
            <a:ext cx="10890929" cy="663880"/>
          </a:xfrm>
        </p:spPr>
        <p:txBody>
          <a:bodyPr>
            <a:normAutofit fontScale="90000"/>
          </a:bodyPr>
          <a:lstStyle/>
          <a:p>
            <a:r>
              <a:rPr lang="en-GB">
                <a:latin typeface="Aptos Black" panose="020B0004020202020204" pitchFamily="34" charset="0"/>
              </a:rPr>
              <a:t>Limitations &amp; Future Work</a:t>
            </a:r>
            <a:endParaRPr lang="en-GB" dirty="0">
              <a:latin typeface="Aptos Black" panose="020B0004020202020204" pitchFamily="34" charset="0"/>
            </a:endParaRPr>
          </a:p>
        </p:txBody>
      </p:sp>
      <p:graphicFrame>
        <p:nvGraphicFramePr>
          <p:cNvPr id="5" name="Content Placeholder 2">
            <a:extLst>
              <a:ext uri="{FF2B5EF4-FFF2-40B4-BE49-F238E27FC236}">
                <a16:creationId xmlns:a16="http://schemas.microsoft.com/office/drawing/2014/main" id="{25A231E3-ADC1-6DB3-CCBA-3F9A85DFECB7}"/>
              </a:ext>
            </a:extLst>
          </p:cNvPr>
          <p:cNvGraphicFramePr>
            <a:graphicFrameLocks noGrp="1"/>
          </p:cNvGraphicFramePr>
          <p:nvPr>
            <p:ph idx="1"/>
            <p:extLst>
              <p:ext uri="{D42A27DB-BD31-4B8C-83A1-F6EECF244321}">
                <p14:modId xmlns:p14="http://schemas.microsoft.com/office/powerpoint/2010/main" val="2493261913"/>
              </p:ext>
            </p:extLst>
          </p:nvPr>
        </p:nvGraphicFramePr>
        <p:xfrm>
          <a:off x="464715" y="1645920"/>
          <a:ext cx="10890928" cy="356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2755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3F27BC-7079-4FF7-8F7C-ABC82FA3C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822678-1AE8-2FB3-062F-ED4C08321422}"/>
              </a:ext>
            </a:extLst>
          </p:cNvPr>
          <p:cNvSpPr>
            <a:spLocks noGrp="1"/>
          </p:cNvSpPr>
          <p:nvPr>
            <p:ph type="title"/>
          </p:nvPr>
        </p:nvSpPr>
        <p:spPr>
          <a:xfrm>
            <a:off x="672253" y="914400"/>
            <a:ext cx="3675888" cy="4157931"/>
          </a:xfrm>
        </p:spPr>
        <p:txBody>
          <a:bodyPr anchor="t">
            <a:normAutofit/>
          </a:bodyPr>
          <a:lstStyle/>
          <a:p>
            <a:r>
              <a:rPr lang="en-GB" sz="2800">
                <a:latin typeface="Aptos Black" panose="020B0004020202020204" pitchFamily="34" charset="0"/>
              </a:rPr>
              <a:t>Conclusion &amp; Recommendations</a:t>
            </a:r>
          </a:p>
        </p:txBody>
      </p:sp>
      <p:cxnSp>
        <p:nvCxnSpPr>
          <p:cNvPr id="11" name="Straight Connector 10">
            <a:extLst>
              <a:ext uri="{FF2B5EF4-FFF2-40B4-BE49-F238E27FC236}">
                <a16:creationId xmlns:a16="http://schemas.microsoft.com/office/drawing/2014/main" id="{9B5F4E67-4DB9-8422-13E5-B36FD48EC4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7" name="Content Placeholder 2">
            <a:extLst>
              <a:ext uri="{FF2B5EF4-FFF2-40B4-BE49-F238E27FC236}">
                <a16:creationId xmlns:a16="http://schemas.microsoft.com/office/drawing/2014/main" id="{B6576651-AD10-FD88-589A-87BFFA081C6B}"/>
              </a:ext>
            </a:extLst>
          </p:cNvPr>
          <p:cNvGraphicFramePr>
            <a:graphicFrameLocks noGrp="1"/>
          </p:cNvGraphicFramePr>
          <p:nvPr>
            <p:ph idx="1"/>
            <p:extLst>
              <p:ext uri="{D42A27DB-BD31-4B8C-83A1-F6EECF244321}">
                <p14:modId xmlns:p14="http://schemas.microsoft.com/office/powerpoint/2010/main" val="89846171"/>
              </p:ext>
            </p:extLst>
          </p:nvPr>
        </p:nvGraphicFramePr>
        <p:xfrm>
          <a:off x="3920647" y="1114816"/>
          <a:ext cx="6887349" cy="49049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60939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B9972-84E6-A1C2-F2F0-3A4FAA86CA38}"/>
              </a:ext>
            </a:extLst>
          </p:cNvPr>
          <p:cNvSpPr>
            <a:spLocks noGrp="1"/>
          </p:cNvSpPr>
          <p:nvPr>
            <p:ph type="title"/>
          </p:nvPr>
        </p:nvSpPr>
        <p:spPr>
          <a:xfrm>
            <a:off x="660992" y="177871"/>
            <a:ext cx="10890929" cy="784129"/>
          </a:xfrm>
        </p:spPr>
        <p:txBody>
          <a:bodyPr/>
          <a:lstStyle/>
          <a:p>
            <a:r>
              <a:rPr lang="en-GB" dirty="0"/>
              <a:t>References</a:t>
            </a:r>
          </a:p>
        </p:txBody>
      </p:sp>
      <p:sp>
        <p:nvSpPr>
          <p:cNvPr id="3" name="Content Placeholder 2">
            <a:extLst>
              <a:ext uri="{FF2B5EF4-FFF2-40B4-BE49-F238E27FC236}">
                <a16:creationId xmlns:a16="http://schemas.microsoft.com/office/drawing/2014/main" id="{4869306B-18ED-C833-D30E-62F1D101DE05}"/>
              </a:ext>
            </a:extLst>
          </p:cNvPr>
          <p:cNvSpPr>
            <a:spLocks noGrp="1"/>
          </p:cNvSpPr>
          <p:nvPr>
            <p:ph idx="1"/>
          </p:nvPr>
        </p:nvSpPr>
        <p:spPr>
          <a:xfrm>
            <a:off x="0" y="946969"/>
            <a:ext cx="12191999" cy="6042553"/>
          </a:xfrm>
        </p:spPr>
        <p:txBody>
          <a:bodyPr>
            <a:noAutofit/>
          </a:bodyPr>
          <a:lstStyle/>
          <a:p>
            <a:pPr marL="0" indent="0">
              <a:buNone/>
            </a:pPr>
            <a:r>
              <a:rPr lang="en-GB" sz="1500" dirty="0">
                <a:latin typeface="Aptos ExtraBold" panose="020B0004020202020204" pitchFamily="34" charset="0"/>
              </a:rPr>
              <a:t>American Diabetes Association. (2021). Classification and diagnosis of diabetes: Standards of medical care in diabetes—2021. Diabetes Care, 44(</a:t>
            </a:r>
            <a:r>
              <a:rPr lang="en-GB" sz="1500" dirty="0" err="1">
                <a:latin typeface="Aptos ExtraBold" panose="020B0004020202020204" pitchFamily="34" charset="0"/>
              </a:rPr>
              <a:t>Suppl</a:t>
            </a:r>
            <a:r>
              <a:rPr lang="en-GB" sz="1500" dirty="0">
                <a:latin typeface="Aptos ExtraBold" panose="020B0004020202020204" pitchFamily="34" charset="0"/>
              </a:rPr>
              <a:t> 1), S15–S33. </a:t>
            </a:r>
            <a:r>
              <a:rPr lang="en-GB" sz="1500" dirty="0">
                <a:latin typeface="Aptos ExtraBold" panose="020B0004020202020204" pitchFamily="34" charset="0"/>
                <a:hlinkClick r:id="rId3"/>
              </a:rPr>
              <a:t>https://doi.org/10.2337/dc21-S002</a:t>
            </a:r>
            <a:endParaRPr lang="en-GB" sz="1500" dirty="0">
              <a:latin typeface="Aptos ExtraBold" panose="020B0004020202020204" pitchFamily="34" charset="0"/>
            </a:endParaRPr>
          </a:p>
          <a:p>
            <a:pPr marL="0" indent="0">
              <a:buNone/>
            </a:pPr>
            <a:r>
              <a:rPr lang="en-GB" sz="1500" dirty="0" err="1">
                <a:latin typeface="Aptos ExtraBold" panose="020B0004020202020204" pitchFamily="34" charset="0"/>
              </a:rPr>
              <a:t>Buysschaert</a:t>
            </a:r>
            <a:r>
              <a:rPr lang="en-GB" sz="1500" dirty="0">
                <a:latin typeface="Aptos ExtraBold" panose="020B0004020202020204" pitchFamily="34" charset="0"/>
              </a:rPr>
              <a:t>, M., &amp; Bergman, M. (2011). Definition of prediabetes. Medical Clinics of North America, 95(2), 289–297. </a:t>
            </a:r>
            <a:r>
              <a:rPr lang="en-GB" sz="1500" dirty="0">
                <a:latin typeface="Aptos ExtraBold" panose="020B0004020202020204" pitchFamily="34" charset="0"/>
                <a:hlinkClick r:id="rId4"/>
              </a:rPr>
              <a:t>https://doi.org/10.1016/j.mcna.2010.11.002</a:t>
            </a:r>
            <a:endParaRPr lang="en-GB" sz="1500" dirty="0">
              <a:latin typeface="Aptos ExtraBold" panose="020B0004020202020204" pitchFamily="34" charset="0"/>
            </a:endParaRPr>
          </a:p>
          <a:p>
            <a:pPr marL="0" indent="0">
              <a:buNone/>
            </a:pPr>
            <a:r>
              <a:rPr lang="en-GB" sz="1500" dirty="0" err="1">
                <a:latin typeface="Aptos ExtraBold" panose="020B0004020202020204" pitchFamily="34" charset="0"/>
              </a:rPr>
              <a:t>Centers</a:t>
            </a:r>
            <a:r>
              <a:rPr lang="en-GB" sz="1500" dirty="0">
                <a:latin typeface="Aptos ExtraBold" panose="020B0004020202020204" pitchFamily="34" charset="0"/>
              </a:rPr>
              <a:t> for Disease Control and Prevention. (2020). National Health and Nutrition Examination Survey data. </a:t>
            </a:r>
            <a:r>
              <a:rPr lang="en-GB" sz="1500" dirty="0">
                <a:latin typeface="Aptos ExtraBold" panose="020B0004020202020204" pitchFamily="34" charset="0"/>
                <a:hlinkClick r:id="rId5"/>
              </a:rPr>
              <a:t>https://wwwn.cdc.gov/nchs/nhanes</a:t>
            </a:r>
            <a:endParaRPr lang="en-GB" sz="1500" dirty="0">
              <a:latin typeface="Aptos ExtraBold" panose="020B0004020202020204" pitchFamily="34" charset="0"/>
            </a:endParaRPr>
          </a:p>
          <a:p>
            <a:pPr marL="0" indent="0">
              <a:buNone/>
            </a:pPr>
            <a:r>
              <a:rPr lang="en-GB" sz="1500" dirty="0">
                <a:latin typeface="Aptos ExtraBold" panose="020B0004020202020204" pitchFamily="34" charset="0"/>
              </a:rPr>
              <a:t>International Diabetes Federation. (2023). IDF Diabetes Atlas (10th ed.). </a:t>
            </a:r>
            <a:r>
              <a:rPr lang="en-GB" sz="1500" dirty="0">
                <a:latin typeface="Aptos ExtraBold" panose="020B0004020202020204" pitchFamily="34" charset="0"/>
                <a:hlinkClick r:id="rId6"/>
              </a:rPr>
              <a:t>https://diabetesatlas.org/</a:t>
            </a:r>
            <a:endParaRPr lang="en-GB" sz="1500" dirty="0">
              <a:latin typeface="Aptos ExtraBold" panose="020B0004020202020204" pitchFamily="34" charset="0"/>
            </a:endParaRPr>
          </a:p>
          <a:p>
            <a:pPr marL="0" indent="0">
              <a:buNone/>
            </a:pPr>
            <a:r>
              <a:rPr lang="en-GB" sz="1500" dirty="0" err="1">
                <a:latin typeface="Aptos ExtraBold" panose="020B0004020202020204" pitchFamily="34" charset="0"/>
              </a:rPr>
              <a:t>Kavakiotis</a:t>
            </a:r>
            <a:r>
              <a:rPr lang="en-GB" sz="1500" dirty="0">
                <a:latin typeface="Aptos ExtraBold" panose="020B0004020202020204" pitchFamily="34" charset="0"/>
              </a:rPr>
              <a:t>, I., </a:t>
            </a:r>
            <a:r>
              <a:rPr lang="en-GB" sz="1500" dirty="0" err="1">
                <a:latin typeface="Aptos ExtraBold" panose="020B0004020202020204" pitchFamily="34" charset="0"/>
              </a:rPr>
              <a:t>Tsave</a:t>
            </a:r>
            <a:r>
              <a:rPr lang="en-GB" sz="1500" dirty="0">
                <a:latin typeface="Aptos ExtraBold" panose="020B0004020202020204" pitchFamily="34" charset="0"/>
              </a:rPr>
              <a:t>, O., </a:t>
            </a:r>
            <a:r>
              <a:rPr lang="en-GB" sz="1500" dirty="0" err="1">
                <a:latin typeface="Aptos ExtraBold" panose="020B0004020202020204" pitchFamily="34" charset="0"/>
              </a:rPr>
              <a:t>Salifoglou</a:t>
            </a:r>
            <a:r>
              <a:rPr lang="en-GB" sz="1500" dirty="0">
                <a:latin typeface="Aptos ExtraBold" panose="020B0004020202020204" pitchFamily="34" charset="0"/>
              </a:rPr>
              <a:t>, A., </a:t>
            </a:r>
            <a:r>
              <a:rPr lang="en-GB" sz="1500" dirty="0" err="1">
                <a:latin typeface="Aptos ExtraBold" panose="020B0004020202020204" pitchFamily="34" charset="0"/>
              </a:rPr>
              <a:t>Maglaveras</a:t>
            </a:r>
            <a:r>
              <a:rPr lang="en-GB" sz="1500" dirty="0">
                <a:latin typeface="Aptos ExtraBold" panose="020B0004020202020204" pitchFamily="34" charset="0"/>
              </a:rPr>
              <a:t>, N., </a:t>
            </a:r>
            <a:r>
              <a:rPr lang="en-GB" sz="1500" dirty="0" err="1">
                <a:latin typeface="Aptos ExtraBold" panose="020B0004020202020204" pitchFamily="34" charset="0"/>
              </a:rPr>
              <a:t>Vlahavas</a:t>
            </a:r>
            <a:r>
              <a:rPr lang="en-GB" sz="1500" dirty="0">
                <a:latin typeface="Aptos ExtraBold" panose="020B0004020202020204" pitchFamily="34" charset="0"/>
              </a:rPr>
              <a:t>, I., &amp; </a:t>
            </a:r>
            <a:r>
              <a:rPr lang="en-GB" sz="1500" dirty="0" err="1">
                <a:latin typeface="Aptos ExtraBold" panose="020B0004020202020204" pitchFamily="34" charset="0"/>
              </a:rPr>
              <a:t>Chouvarda</a:t>
            </a:r>
            <a:r>
              <a:rPr lang="en-GB" sz="1500" dirty="0">
                <a:latin typeface="Aptos ExtraBold" panose="020B0004020202020204" pitchFamily="34" charset="0"/>
              </a:rPr>
              <a:t>, I. (2017). Machine learning and data mining methods in diabetes research. Computational and Structural Biotechnology Journal, 15, 104–116. </a:t>
            </a:r>
            <a:r>
              <a:rPr lang="en-GB" sz="1500" dirty="0">
                <a:latin typeface="Aptos ExtraBold" panose="020B0004020202020204" pitchFamily="34" charset="0"/>
                <a:hlinkClick r:id="rId7"/>
              </a:rPr>
              <a:t>https://doi.org/10.1016/j.csbj.2016.12.005</a:t>
            </a:r>
            <a:endParaRPr lang="en-GB" sz="1500" dirty="0">
              <a:latin typeface="Aptos ExtraBold" panose="020B0004020202020204" pitchFamily="34" charset="0"/>
            </a:endParaRPr>
          </a:p>
          <a:p>
            <a:pPr marL="0" indent="0">
              <a:buNone/>
            </a:pPr>
            <a:r>
              <a:rPr lang="en-GB" sz="1500" dirty="0">
                <a:latin typeface="Aptos ExtraBold" panose="020B0004020202020204" pitchFamily="34" charset="0"/>
              </a:rPr>
              <a:t>Mendis, S., Al Bashir, I., Dissanayake, L., et al. (2012). Gaps in capacity in primary care in low-resource settings for implementation of essential noncommunicable disease interventions. International Journal of Hypertension, 2012, 584041. </a:t>
            </a:r>
            <a:r>
              <a:rPr lang="en-GB" sz="1500" dirty="0">
                <a:latin typeface="Aptos ExtraBold" panose="020B0004020202020204" pitchFamily="34" charset="0"/>
                <a:hlinkClick r:id="rId8"/>
              </a:rPr>
              <a:t>https://doi.org/10.1155/2012/584041</a:t>
            </a:r>
            <a:endParaRPr lang="en-GB" sz="1500" dirty="0">
              <a:latin typeface="Aptos ExtraBold" panose="020B0004020202020204" pitchFamily="34" charset="0"/>
            </a:endParaRPr>
          </a:p>
          <a:p>
            <a:pPr marL="0" indent="0">
              <a:buNone/>
            </a:pPr>
            <a:r>
              <a:rPr lang="en-GB" sz="1500" dirty="0" err="1">
                <a:latin typeface="Aptos ExtraBold" panose="020B0004020202020204" pitchFamily="34" charset="0"/>
              </a:rPr>
              <a:t>Pastakia</a:t>
            </a:r>
            <a:r>
              <a:rPr lang="en-GB" sz="1500" dirty="0">
                <a:latin typeface="Aptos ExtraBold" panose="020B0004020202020204" pitchFamily="34" charset="0"/>
              </a:rPr>
              <a:t>, S. D., Pekny, C. R., Manyara, S. M., &amp; Fischer, L. (2017). Diabetes in sub-Saharan Africa – from policy to practice to progress. Diabetes, Metabolic Syndrome and Obesity, 10, 247–263. </a:t>
            </a:r>
            <a:r>
              <a:rPr lang="en-GB" sz="1500" dirty="0">
                <a:latin typeface="Aptos ExtraBold" panose="020B0004020202020204" pitchFamily="34" charset="0"/>
                <a:hlinkClick r:id="rId9"/>
              </a:rPr>
              <a:t>https://doi.org/10.2147/DMSO.S126314</a:t>
            </a:r>
            <a:endParaRPr lang="en-GB" sz="1500" dirty="0">
              <a:latin typeface="Aptos ExtraBold" panose="020B0004020202020204" pitchFamily="34" charset="0"/>
            </a:endParaRPr>
          </a:p>
          <a:p>
            <a:pPr marL="0" indent="0">
              <a:buNone/>
            </a:pPr>
            <a:r>
              <a:rPr lang="en-GB" sz="1500" dirty="0" err="1">
                <a:latin typeface="Aptos ExtraBold" panose="020B0004020202020204" pitchFamily="34" charset="0"/>
              </a:rPr>
              <a:t>Uloko</a:t>
            </a:r>
            <a:r>
              <a:rPr lang="en-GB" sz="1500" dirty="0">
                <a:latin typeface="Aptos ExtraBold" panose="020B0004020202020204" pitchFamily="34" charset="0"/>
              </a:rPr>
              <a:t>, A. E., Musa, B. M., Ramalan, M. A., et al. (2018). Prevalence and risk factors for diabetes mellitus in Nigeria: A systematic review and meta-analysis. Diabetes Therapy, 9(6), 1307–1316. </a:t>
            </a:r>
            <a:r>
              <a:rPr lang="en-GB" sz="1500" dirty="0">
                <a:latin typeface="Aptos ExtraBold" panose="020B0004020202020204" pitchFamily="34" charset="0"/>
                <a:hlinkClick r:id="rId10"/>
              </a:rPr>
              <a:t>https://doi.org/10.1007/s13300-018-0441-1</a:t>
            </a:r>
            <a:r>
              <a:rPr lang="en-GB" sz="1500" dirty="0">
                <a:latin typeface="Aptos ExtraBold" panose="020B0004020202020204" pitchFamily="34" charset="0"/>
              </a:rPr>
              <a:t> </a:t>
            </a:r>
          </a:p>
        </p:txBody>
      </p:sp>
    </p:spTree>
    <p:extLst>
      <p:ext uri="{BB962C8B-B14F-4D97-AF65-F5344CB8AC3E}">
        <p14:creationId xmlns:p14="http://schemas.microsoft.com/office/powerpoint/2010/main" val="3076600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Questions">
            <a:extLst>
              <a:ext uri="{FF2B5EF4-FFF2-40B4-BE49-F238E27FC236}">
                <a16:creationId xmlns:a16="http://schemas.microsoft.com/office/drawing/2014/main" id="{2BCB6FDA-168F-2D19-70B0-487B7423E8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3232" y="1956816"/>
            <a:ext cx="4343400" cy="4343400"/>
          </a:xfrm>
          <a:prstGeom prst="rect">
            <a:avLst/>
          </a:prstGeom>
        </p:spPr>
      </p:pic>
      <p:cxnSp>
        <p:nvCxnSpPr>
          <p:cNvPr id="12" name="Straight Connector 11">
            <a:extLst>
              <a:ext uri="{FF2B5EF4-FFF2-40B4-BE49-F238E27FC236}">
                <a16:creationId xmlns:a16="http://schemas.microsoft.com/office/drawing/2014/main" id="{753FE100-D0AB-4AE2-824B-60CFA31EC6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66301"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03414D8-1DC3-B786-882B-9F4F38F8B177}"/>
              </a:ext>
            </a:extLst>
          </p:cNvPr>
          <p:cNvSpPr>
            <a:spLocks noGrp="1"/>
          </p:cNvSpPr>
          <p:nvPr>
            <p:ph idx="1"/>
          </p:nvPr>
        </p:nvSpPr>
        <p:spPr>
          <a:xfrm>
            <a:off x="4918845" y="1793992"/>
            <a:ext cx="6780464" cy="4506224"/>
          </a:xfrm>
        </p:spPr>
        <p:txBody>
          <a:bodyPr>
            <a:normAutofit/>
          </a:bodyPr>
          <a:lstStyle/>
          <a:p>
            <a:pPr marL="0" indent="0">
              <a:buNone/>
            </a:pPr>
            <a:r>
              <a:rPr lang="en-GB" sz="6600" dirty="0">
                <a:latin typeface="Aptos Black" panose="020B0004020202020204" pitchFamily="34" charset="0"/>
              </a:rPr>
              <a:t>Thank You / Q&amp;A</a:t>
            </a:r>
          </a:p>
        </p:txBody>
      </p:sp>
    </p:spTree>
    <p:extLst>
      <p:ext uri="{BB962C8B-B14F-4D97-AF65-F5344CB8AC3E}">
        <p14:creationId xmlns:p14="http://schemas.microsoft.com/office/powerpoint/2010/main" val="2401803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804B2BB-D550-F811-8F47-5BC99CA5CF32}"/>
              </a:ext>
            </a:extLst>
          </p:cNvPr>
          <p:cNvSpPr>
            <a:spLocks noGrp="1"/>
          </p:cNvSpPr>
          <p:nvPr>
            <p:ph type="title"/>
          </p:nvPr>
        </p:nvSpPr>
        <p:spPr>
          <a:xfrm>
            <a:off x="640080" y="914399"/>
            <a:ext cx="3000587" cy="4160520"/>
          </a:xfrm>
        </p:spPr>
        <p:txBody>
          <a:bodyPr anchor="t">
            <a:normAutofit/>
          </a:bodyPr>
          <a:lstStyle/>
          <a:p>
            <a:r>
              <a:rPr lang="en-GB" sz="3600" dirty="0"/>
              <a:t>Background</a:t>
            </a:r>
          </a:p>
        </p:txBody>
      </p:sp>
      <p:cxnSp>
        <p:nvCxnSpPr>
          <p:cNvPr id="19" name="Straight Connector 18">
            <a:extLst>
              <a:ext uri="{FF2B5EF4-FFF2-40B4-BE49-F238E27FC236}">
                <a16:creationId xmlns:a16="http://schemas.microsoft.com/office/drawing/2014/main" id="{05ADA91C-AD52-A530-A898-AD6E6987459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72AFBA84-8118-B499-4BB9-1535B5E04EC9}"/>
              </a:ext>
            </a:extLst>
          </p:cNvPr>
          <p:cNvGraphicFramePr>
            <a:graphicFrameLocks noGrp="1"/>
          </p:cNvGraphicFramePr>
          <p:nvPr>
            <p:ph idx="1"/>
            <p:extLst>
              <p:ext uri="{D42A27DB-BD31-4B8C-83A1-F6EECF244321}">
                <p14:modId xmlns:p14="http://schemas.microsoft.com/office/powerpoint/2010/main" val="2210838930"/>
              </p:ext>
            </p:extLst>
          </p:nvPr>
        </p:nvGraphicFramePr>
        <p:xfrm>
          <a:off x="4303332" y="891606"/>
          <a:ext cx="7216416" cy="51112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60633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32EEC5-BACC-59F5-76EC-4377A279C3E8}"/>
              </a:ext>
            </a:extLst>
          </p:cNvPr>
          <p:cNvSpPr>
            <a:spLocks noGrp="1"/>
          </p:cNvSpPr>
          <p:nvPr>
            <p:ph type="title"/>
          </p:nvPr>
        </p:nvSpPr>
        <p:spPr>
          <a:xfrm>
            <a:off x="640080" y="914399"/>
            <a:ext cx="3000587" cy="4160520"/>
          </a:xfrm>
        </p:spPr>
        <p:txBody>
          <a:bodyPr anchor="t">
            <a:normAutofit/>
          </a:bodyPr>
          <a:lstStyle/>
          <a:p>
            <a:r>
              <a:rPr lang="en-GB" sz="3600"/>
              <a:t>Research Motivation</a:t>
            </a:r>
          </a:p>
        </p:txBody>
      </p:sp>
      <p:cxnSp>
        <p:nvCxnSpPr>
          <p:cNvPr id="11" name="Straight Connector 10">
            <a:extLst>
              <a:ext uri="{FF2B5EF4-FFF2-40B4-BE49-F238E27FC236}">
                <a16:creationId xmlns:a16="http://schemas.microsoft.com/office/drawing/2014/main" id="{05ADA91C-AD52-A530-A898-AD6E6987459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7" name="Content Placeholder 2">
            <a:extLst>
              <a:ext uri="{FF2B5EF4-FFF2-40B4-BE49-F238E27FC236}">
                <a16:creationId xmlns:a16="http://schemas.microsoft.com/office/drawing/2014/main" id="{EB5F03F1-DB7B-8135-5665-A490FA6516D7}"/>
              </a:ext>
            </a:extLst>
          </p:cNvPr>
          <p:cNvGraphicFramePr>
            <a:graphicFrameLocks noGrp="1"/>
          </p:cNvGraphicFramePr>
          <p:nvPr>
            <p:ph idx="1"/>
            <p:extLst>
              <p:ext uri="{D42A27DB-BD31-4B8C-83A1-F6EECF244321}">
                <p14:modId xmlns:p14="http://schemas.microsoft.com/office/powerpoint/2010/main" val="187301757"/>
              </p:ext>
            </p:extLst>
          </p:nvPr>
        </p:nvGraphicFramePr>
        <p:xfrm>
          <a:off x="4303332" y="891606"/>
          <a:ext cx="7216416" cy="51112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97480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77E4F-AAA6-69AB-9A3E-E875840E4986}"/>
              </a:ext>
            </a:extLst>
          </p:cNvPr>
          <p:cNvSpPr>
            <a:spLocks noGrp="1"/>
          </p:cNvSpPr>
          <p:nvPr>
            <p:ph type="title"/>
          </p:nvPr>
        </p:nvSpPr>
        <p:spPr>
          <a:xfrm>
            <a:off x="640079" y="231732"/>
            <a:ext cx="10890929" cy="1097280"/>
          </a:xfrm>
        </p:spPr>
        <p:txBody>
          <a:bodyPr/>
          <a:lstStyle/>
          <a:p>
            <a:r>
              <a:rPr lang="en-GB" dirty="0"/>
              <a:t>Study Objectives</a:t>
            </a:r>
          </a:p>
        </p:txBody>
      </p:sp>
      <p:graphicFrame>
        <p:nvGraphicFramePr>
          <p:cNvPr id="5" name="Content Placeholder 2">
            <a:extLst>
              <a:ext uri="{FF2B5EF4-FFF2-40B4-BE49-F238E27FC236}">
                <a16:creationId xmlns:a16="http://schemas.microsoft.com/office/drawing/2014/main" id="{E162259B-AD96-3159-D0DB-7A0365CF4FAD}"/>
              </a:ext>
            </a:extLst>
          </p:cNvPr>
          <p:cNvGraphicFramePr>
            <a:graphicFrameLocks noGrp="1"/>
          </p:cNvGraphicFramePr>
          <p:nvPr>
            <p:ph idx="1"/>
            <p:extLst>
              <p:ext uri="{D42A27DB-BD31-4B8C-83A1-F6EECF244321}">
                <p14:modId xmlns:p14="http://schemas.microsoft.com/office/powerpoint/2010/main" val="679596278"/>
              </p:ext>
            </p:extLst>
          </p:nvPr>
        </p:nvGraphicFramePr>
        <p:xfrm>
          <a:off x="640080" y="1645920"/>
          <a:ext cx="10890928" cy="356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46021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A637580D-1176-4083-A9A1-BD8ED08996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B30762-ACB9-0A1B-4300-8FFDAF950CE2}"/>
              </a:ext>
            </a:extLst>
          </p:cNvPr>
          <p:cNvSpPr>
            <a:spLocks noGrp="1"/>
          </p:cNvSpPr>
          <p:nvPr>
            <p:ph type="title"/>
          </p:nvPr>
        </p:nvSpPr>
        <p:spPr>
          <a:xfrm>
            <a:off x="588723" y="163869"/>
            <a:ext cx="10360152" cy="1139911"/>
          </a:xfrm>
        </p:spPr>
        <p:txBody>
          <a:bodyPr>
            <a:normAutofit/>
          </a:bodyPr>
          <a:lstStyle/>
          <a:p>
            <a:r>
              <a:rPr lang="en-GB" dirty="0"/>
              <a:t>Data &amp; Feature Selection</a:t>
            </a:r>
          </a:p>
        </p:txBody>
      </p:sp>
      <p:cxnSp>
        <p:nvCxnSpPr>
          <p:cNvPr id="14" name="Straight Connector 13">
            <a:extLst>
              <a:ext uri="{FF2B5EF4-FFF2-40B4-BE49-F238E27FC236}">
                <a16:creationId xmlns:a16="http://schemas.microsoft.com/office/drawing/2014/main" id="{B9C96FDC-E4C2-7D8A-44BA-572E7CD9E89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1585" y="1027306"/>
            <a:ext cx="10208830"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5" name="Content Placeholder 2">
            <a:extLst>
              <a:ext uri="{FF2B5EF4-FFF2-40B4-BE49-F238E27FC236}">
                <a16:creationId xmlns:a16="http://schemas.microsoft.com/office/drawing/2014/main" id="{57881F5F-BDF9-B65B-7404-944517AC2CD6}"/>
              </a:ext>
            </a:extLst>
          </p:cNvPr>
          <p:cNvGraphicFramePr>
            <a:graphicFrameLocks noGrp="1"/>
          </p:cNvGraphicFramePr>
          <p:nvPr>
            <p:ph idx="1"/>
            <p:extLst>
              <p:ext uri="{D42A27DB-BD31-4B8C-83A1-F6EECF244321}">
                <p14:modId xmlns:p14="http://schemas.microsoft.com/office/powerpoint/2010/main" val="1207173567"/>
              </p:ext>
            </p:extLst>
          </p:nvPr>
        </p:nvGraphicFramePr>
        <p:xfrm>
          <a:off x="275573" y="1590805"/>
          <a:ext cx="11523945" cy="49978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9676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063F27BC-7079-4FF7-8F7C-ABC82FA3C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B5A389-C36C-6610-2F3B-C660A6CAEAB8}"/>
              </a:ext>
            </a:extLst>
          </p:cNvPr>
          <p:cNvSpPr>
            <a:spLocks noGrp="1"/>
          </p:cNvSpPr>
          <p:nvPr>
            <p:ph type="title"/>
          </p:nvPr>
        </p:nvSpPr>
        <p:spPr>
          <a:xfrm>
            <a:off x="640080" y="1371600"/>
            <a:ext cx="3677920" cy="3919267"/>
          </a:xfrm>
        </p:spPr>
        <p:txBody>
          <a:bodyPr anchor="t">
            <a:normAutofit/>
          </a:bodyPr>
          <a:lstStyle/>
          <a:p>
            <a:r>
              <a:rPr lang="en-GB"/>
              <a:t>Machine Learning Models</a:t>
            </a:r>
            <a:endParaRPr lang="en-GB" dirty="0"/>
          </a:p>
        </p:txBody>
      </p:sp>
      <p:cxnSp>
        <p:nvCxnSpPr>
          <p:cNvPr id="14" name="Straight Connector 13">
            <a:extLst>
              <a:ext uri="{FF2B5EF4-FFF2-40B4-BE49-F238E27FC236}">
                <a16:creationId xmlns:a16="http://schemas.microsoft.com/office/drawing/2014/main" id="{40BBF191-9CC8-4313-B1CA-8DF1A53AE4F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15" name="Content Placeholder 2">
            <a:extLst>
              <a:ext uri="{FF2B5EF4-FFF2-40B4-BE49-F238E27FC236}">
                <a16:creationId xmlns:a16="http://schemas.microsoft.com/office/drawing/2014/main" id="{611A3B0C-81F8-332B-CD0A-88FB46F19F69}"/>
              </a:ext>
            </a:extLst>
          </p:cNvPr>
          <p:cNvGraphicFramePr>
            <a:graphicFrameLocks noGrp="1"/>
          </p:cNvGraphicFramePr>
          <p:nvPr>
            <p:ph idx="1"/>
            <p:extLst>
              <p:ext uri="{D42A27DB-BD31-4B8C-83A1-F6EECF244321}">
                <p14:modId xmlns:p14="http://schemas.microsoft.com/office/powerpoint/2010/main" val="2326664566"/>
              </p:ext>
            </p:extLst>
          </p:nvPr>
        </p:nvGraphicFramePr>
        <p:xfrm>
          <a:off x="5051651" y="1371600"/>
          <a:ext cx="6479357" cy="49263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07787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E4FBA-A6B9-1B16-CFCF-6BB63C386EC5}"/>
              </a:ext>
            </a:extLst>
          </p:cNvPr>
          <p:cNvSpPr>
            <a:spLocks noGrp="1"/>
          </p:cNvSpPr>
          <p:nvPr>
            <p:ph type="title"/>
          </p:nvPr>
        </p:nvSpPr>
        <p:spPr>
          <a:xfrm>
            <a:off x="650535" y="109728"/>
            <a:ext cx="10890929" cy="1097280"/>
          </a:xfrm>
        </p:spPr>
        <p:txBody>
          <a:bodyPr/>
          <a:lstStyle/>
          <a:p>
            <a:r>
              <a:rPr lang="en-GB"/>
              <a:t>Model Performance Summary</a:t>
            </a:r>
            <a:endParaRPr lang="en-GB" dirty="0"/>
          </a:p>
        </p:txBody>
      </p:sp>
      <p:sp>
        <p:nvSpPr>
          <p:cNvPr id="8" name="TextBox 7">
            <a:extLst>
              <a:ext uri="{FF2B5EF4-FFF2-40B4-BE49-F238E27FC236}">
                <a16:creationId xmlns:a16="http://schemas.microsoft.com/office/drawing/2014/main" id="{48858B6B-4FAF-9C05-3D6A-455788E83E56}"/>
              </a:ext>
            </a:extLst>
          </p:cNvPr>
          <p:cNvSpPr txBox="1"/>
          <p:nvPr/>
        </p:nvSpPr>
        <p:spPr>
          <a:xfrm>
            <a:off x="839244" y="4763814"/>
            <a:ext cx="9958192" cy="1200329"/>
          </a:xfrm>
          <a:prstGeom prst="rect">
            <a:avLst/>
          </a:prstGeom>
          <a:noFill/>
        </p:spPr>
        <p:txBody>
          <a:bodyPr wrap="square" rtlCol="0">
            <a:spAutoFit/>
          </a:bodyPr>
          <a:lstStyle/>
          <a:p>
            <a:pPr algn="ctr"/>
            <a:r>
              <a:rPr lang="en-GB" dirty="0">
                <a:latin typeface="Aptos ExtraBold" panose="020B0004020202020204" pitchFamily="34" charset="0"/>
              </a:rPr>
              <a:t>✅ Random Forest achieved best balance overall</a:t>
            </a:r>
            <a:br>
              <a:rPr lang="en-GB" dirty="0">
                <a:latin typeface="Aptos ExtraBold" panose="020B0004020202020204" pitchFamily="34" charset="0"/>
              </a:rPr>
            </a:br>
            <a:r>
              <a:rPr lang="en-GB" dirty="0">
                <a:latin typeface="Aptos ExtraBold" panose="020B0004020202020204" pitchFamily="34" charset="0"/>
              </a:rPr>
              <a:t>🔍 All models had </a:t>
            </a:r>
            <a:r>
              <a:rPr lang="en-GB" b="1" dirty="0">
                <a:latin typeface="Aptos ExtraBold" panose="020B0004020202020204" pitchFamily="34" charset="0"/>
              </a:rPr>
              <a:t>&gt;97% specificity</a:t>
            </a:r>
            <a:r>
              <a:rPr lang="en-GB" dirty="0">
                <a:latin typeface="Aptos ExtraBold" panose="020B0004020202020204" pitchFamily="34" charset="0"/>
              </a:rPr>
              <a:t> for diabetes</a:t>
            </a:r>
            <a:br>
              <a:rPr lang="en-GB" dirty="0">
                <a:latin typeface="Aptos ExtraBold" panose="020B0004020202020204" pitchFamily="34" charset="0"/>
              </a:rPr>
            </a:br>
            <a:r>
              <a:rPr lang="en-GB" dirty="0">
                <a:latin typeface="Aptos ExtraBold" panose="020B0004020202020204" pitchFamily="34" charset="0"/>
              </a:rPr>
              <a:t>⚠️ </a:t>
            </a:r>
            <a:r>
              <a:rPr lang="en-GB" b="1" dirty="0">
                <a:latin typeface="Aptos ExtraBold" panose="020B0004020202020204" pitchFamily="34" charset="0"/>
              </a:rPr>
              <a:t>Prediabetes classification</a:t>
            </a:r>
            <a:r>
              <a:rPr lang="en-GB" dirty="0">
                <a:latin typeface="Aptos ExtraBold" panose="020B0004020202020204" pitchFamily="34" charset="0"/>
              </a:rPr>
              <a:t> remains weak across models</a:t>
            </a:r>
            <a:br>
              <a:rPr lang="en-GB" dirty="0">
                <a:latin typeface="Aptos ExtraBold" panose="020B0004020202020204" pitchFamily="34" charset="0"/>
              </a:rPr>
            </a:br>
            <a:r>
              <a:rPr lang="en-GB" dirty="0">
                <a:latin typeface="Aptos ExtraBold" panose="020B0004020202020204" pitchFamily="34" charset="0"/>
              </a:rPr>
              <a:t>🔎 Normal class shows strong sensitivity, moderate specificity</a:t>
            </a:r>
          </a:p>
        </p:txBody>
      </p:sp>
      <p:graphicFrame>
        <p:nvGraphicFramePr>
          <p:cNvPr id="14" name="Content Placeholder 13">
            <a:extLst>
              <a:ext uri="{FF2B5EF4-FFF2-40B4-BE49-F238E27FC236}">
                <a16:creationId xmlns:a16="http://schemas.microsoft.com/office/drawing/2014/main" id="{0823C195-762D-7029-190A-7FFF3CF1A0F3}"/>
              </a:ext>
            </a:extLst>
          </p:cNvPr>
          <p:cNvGraphicFramePr>
            <a:graphicFrameLocks noGrp="1"/>
          </p:cNvGraphicFramePr>
          <p:nvPr>
            <p:ph idx="1"/>
            <p:extLst>
              <p:ext uri="{D42A27DB-BD31-4B8C-83A1-F6EECF244321}">
                <p14:modId xmlns:p14="http://schemas.microsoft.com/office/powerpoint/2010/main" val="3486061633"/>
              </p:ext>
            </p:extLst>
          </p:nvPr>
        </p:nvGraphicFramePr>
        <p:xfrm>
          <a:off x="488515" y="1207007"/>
          <a:ext cx="11210787" cy="2976686"/>
        </p:xfrm>
        <a:graphic>
          <a:graphicData uri="http://schemas.openxmlformats.org/drawingml/2006/table">
            <a:tbl>
              <a:tblPr firstRow="1" bandRow="1">
                <a:tableStyleId>{5C22544A-7EE6-4342-B048-85BDC9FD1C3A}</a:tableStyleId>
              </a:tblPr>
              <a:tblGrid>
                <a:gridCol w="1245643">
                  <a:extLst>
                    <a:ext uri="{9D8B030D-6E8A-4147-A177-3AD203B41FA5}">
                      <a16:colId xmlns:a16="http://schemas.microsoft.com/office/drawing/2014/main" val="3675220472"/>
                    </a:ext>
                  </a:extLst>
                </a:gridCol>
                <a:gridCol w="1245643">
                  <a:extLst>
                    <a:ext uri="{9D8B030D-6E8A-4147-A177-3AD203B41FA5}">
                      <a16:colId xmlns:a16="http://schemas.microsoft.com/office/drawing/2014/main" val="397536361"/>
                    </a:ext>
                  </a:extLst>
                </a:gridCol>
                <a:gridCol w="1245643">
                  <a:extLst>
                    <a:ext uri="{9D8B030D-6E8A-4147-A177-3AD203B41FA5}">
                      <a16:colId xmlns:a16="http://schemas.microsoft.com/office/drawing/2014/main" val="582796460"/>
                    </a:ext>
                  </a:extLst>
                </a:gridCol>
                <a:gridCol w="1245643">
                  <a:extLst>
                    <a:ext uri="{9D8B030D-6E8A-4147-A177-3AD203B41FA5}">
                      <a16:colId xmlns:a16="http://schemas.microsoft.com/office/drawing/2014/main" val="127574357"/>
                    </a:ext>
                  </a:extLst>
                </a:gridCol>
                <a:gridCol w="1245643">
                  <a:extLst>
                    <a:ext uri="{9D8B030D-6E8A-4147-A177-3AD203B41FA5}">
                      <a16:colId xmlns:a16="http://schemas.microsoft.com/office/drawing/2014/main" val="2008983247"/>
                    </a:ext>
                  </a:extLst>
                </a:gridCol>
                <a:gridCol w="1245643">
                  <a:extLst>
                    <a:ext uri="{9D8B030D-6E8A-4147-A177-3AD203B41FA5}">
                      <a16:colId xmlns:a16="http://schemas.microsoft.com/office/drawing/2014/main" val="1539900672"/>
                    </a:ext>
                  </a:extLst>
                </a:gridCol>
                <a:gridCol w="1245643">
                  <a:extLst>
                    <a:ext uri="{9D8B030D-6E8A-4147-A177-3AD203B41FA5}">
                      <a16:colId xmlns:a16="http://schemas.microsoft.com/office/drawing/2014/main" val="3835442558"/>
                    </a:ext>
                  </a:extLst>
                </a:gridCol>
                <a:gridCol w="1245643">
                  <a:extLst>
                    <a:ext uri="{9D8B030D-6E8A-4147-A177-3AD203B41FA5}">
                      <a16:colId xmlns:a16="http://schemas.microsoft.com/office/drawing/2014/main" val="773913469"/>
                    </a:ext>
                  </a:extLst>
                </a:gridCol>
                <a:gridCol w="1245643">
                  <a:extLst>
                    <a:ext uri="{9D8B030D-6E8A-4147-A177-3AD203B41FA5}">
                      <a16:colId xmlns:a16="http://schemas.microsoft.com/office/drawing/2014/main" val="2268092929"/>
                    </a:ext>
                  </a:extLst>
                </a:gridCol>
              </a:tblGrid>
              <a:tr h="715768">
                <a:tc>
                  <a:txBody>
                    <a:bodyPr/>
                    <a:lstStyle/>
                    <a:p>
                      <a:pPr>
                        <a:buNone/>
                      </a:pPr>
                      <a:r>
                        <a:rPr lang="en-GB" b="1" dirty="0">
                          <a:latin typeface="Aptos" panose="020B0004020202020204" pitchFamily="34" charset="0"/>
                        </a:rPr>
                        <a:t>Model</a:t>
                      </a:r>
                    </a:p>
                  </a:txBody>
                  <a:tcPr anchor="ctr"/>
                </a:tc>
                <a:tc>
                  <a:txBody>
                    <a:bodyPr/>
                    <a:lstStyle/>
                    <a:p>
                      <a:pPr>
                        <a:buNone/>
                      </a:pPr>
                      <a:r>
                        <a:rPr lang="en-GB" b="1">
                          <a:latin typeface="Aptos" panose="020B0004020202020204" pitchFamily="34" charset="0"/>
                        </a:rPr>
                        <a:t>Accuracy</a:t>
                      </a:r>
                    </a:p>
                  </a:txBody>
                  <a:tcPr anchor="ctr"/>
                </a:tc>
                <a:tc>
                  <a:txBody>
                    <a:bodyPr/>
                    <a:lstStyle/>
                    <a:p>
                      <a:pPr>
                        <a:buNone/>
                      </a:pPr>
                      <a:r>
                        <a:rPr lang="en-GB" b="1">
                          <a:latin typeface="Aptos" panose="020B0004020202020204" pitchFamily="34" charset="0"/>
                        </a:rPr>
                        <a:t>Kappa</a:t>
                      </a:r>
                    </a:p>
                  </a:txBody>
                  <a:tcPr anchor="ctr"/>
                </a:tc>
                <a:tc>
                  <a:txBody>
                    <a:bodyPr/>
                    <a:lstStyle/>
                    <a:p>
                      <a:pPr>
                        <a:buNone/>
                      </a:pPr>
                      <a:r>
                        <a:rPr lang="en-GB" b="1">
                          <a:latin typeface="Aptos" panose="020B0004020202020204" pitchFamily="34" charset="0"/>
                        </a:rPr>
                        <a:t>Normal Sens.</a:t>
                      </a:r>
                    </a:p>
                  </a:txBody>
                  <a:tcPr anchor="ctr"/>
                </a:tc>
                <a:tc>
                  <a:txBody>
                    <a:bodyPr/>
                    <a:lstStyle/>
                    <a:p>
                      <a:pPr>
                        <a:buNone/>
                      </a:pPr>
                      <a:r>
                        <a:rPr lang="en-GB" b="1">
                          <a:latin typeface="Aptos" panose="020B0004020202020204" pitchFamily="34" charset="0"/>
                        </a:rPr>
                        <a:t>Normal Spec.</a:t>
                      </a:r>
                    </a:p>
                  </a:txBody>
                  <a:tcPr anchor="ctr"/>
                </a:tc>
                <a:tc>
                  <a:txBody>
                    <a:bodyPr/>
                    <a:lstStyle/>
                    <a:p>
                      <a:pPr>
                        <a:buNone/>
                      </a:pPr>
                      <a:r>
                        <a:rPr lang="en-GB" b="1">
                          <a:latin typeface="Aptos" panose="020B0004020202020204" pitchFamily="34" charset="0"/>
                        </a:rPr>
                        <a:t>Prediab. Sens.</a:t>
                      </a:r>
                    </a:p>
                  </a:txBody>
                  <a:tcPr anchor="ctr"/>
                </a:tc>
                <a:tc>
                  <a:txBody>
                    <a:bodyPr/>
                    <a:lstStyle/>
                    <a:p>
                      <a:pPr>
                        <a:buNone/>
                      </a:pPr>
                      <a:r>
                        <a:rPr lang="en-GB" b="1">
                          <a:latin typeface="Aptos" panose="020B0004020202020204" pitchFamily="34" charset="0"/>
                        </a:rPr>
                        <a:t>Prediab. Spec.</a:t>
                      </a:r>
                    </a:p>
                  </a:txBody>
                  <a:tcPr anchor="ctr"/>
                </a:tc>
                <a:tc>
                  <a:txBody>
                    <a:bodyPr/>
                    <a:lstStyle/>
                    <a:p>
                      <a:pPr>
                        <a:buNone/>
                      </a:pPr>
                      <a:r>
                        <a:rPr lang="en-GB" b="1">
                          <a:latin typeface="Aptos" panose="020B0004020202020204" pitchFamily="34" charset="0"/>
                        </a:rPr>
                        <a:t>Diab. Sens.</a:t>
                      </a:r>
                    </a:p>
                  </a:txBody>
                  <a:tcPr anchor="ctr"/>
                </a:tc>
                <a:tc>
                  <a:txBody>
                    <a:bodyPr/>
                    <a:lstStyle/>
                    <a:p>
                      <a:pPr>
                        <a:buNone/>
                      </a:pPr>
                      <a:r>
                        <a:rPr lang="en-GB" b="1" dirty="0">
                          <a:latin typeface="Aptos" panose="020B0004020202020204" pitchFamily="34" charset="0"/>
                        </a:rPr>
                        <a:t>Diab. Spec.</a:t>
                      </a:r>
                    </a:p>
                  </a:txBody>
                  <a:tcPr anchor="ctr"/>
                </a:tc>
                <a:extLst>
                  <a:ext uri="{0D108BD9-81ED-4DB2-BD59-A6C34878D82A}">
                    <a16:rowId xmlns:a16="http://schemas.microsoft.com/office/drawing/2014/main" val="590361746"/>
                  </a:ext>
                </a:extLst>
              </a:tr>
              <a:tr h="414691">
                <a:tc>
                  <a:txBody>
                    <a:bodyPr/>
                    <a:lstStyle/>
                    <a:p>
                      <a:pPr>
                        <a:buNone/>
                      </a:pPr>
                      <a:r>
                        <a:rPr lang="en-GB" b="1">
                          <a:latin typeface="Aptos" panose="020B0004020202020204" pitchFamily="34" charset="0"/>
                        </a:rPr>
                        <a:t>MLR</a:t>
                      </a:r>
                    </a:p>
                  </a:txBody>
                  <a:tcPr anchor="ctr"/>
                </a:tc>
                <a:tc>
                  <a:txBody>
                    <a:bodyPr/>
                    <a:lstStyle/>
                    <a:p>
                      <a:pPr>
                        <a:buNone/>
                      </a:pPr>
                      <a:r>
                        <a:rPr lang="en-GB" b="1" dirty="0">
                          <a:latin typeface="Aptos" panose="020B0004020202020204" pitchFamily="34" charset="0"/>
                        </a:rPr>
                        <a:t>73.0%</a:t>
                      </a:r>
                    </a:p>
                  </a:txBody>
                  <a:tcPr anchor="ctr"/>
                </a:tc>
                <a:tc>
                  <a:txBody>
                    <a:bodyPr/>
                    <a:lstStyle/>
                    <a:p>
                      <a:pPr>
                        <a:buNone/>
                      </a:pPr>
                      <a:r>
                        <a:rPr lang="en-GB" b="1">
                          <a:latin typeface="Aptos" panose="020B0004020202020204" pitchFamily="34" charset="0"/>
                        </a:rPr>
                        <a:t>0.463</a:t>
                      </a:r>
                    </a:p>
                  </a:txBody>
                  <a:tcPr anchor="ctr"/>
                </a:tc>
                <a:tc>
                  <a:txBody>
                    <a:bodyPr/>
                    <a:lstStyle/>
                    <a:p>
                      <a:pPr>
                        <a:buNone/>
                      </a:pPr>
                      <a:r>
                        <a:rPr lang="en-GB" b="1">
                          <a:latin typeface="Aptos" panose="020B0004020202020204" pitchFamily="34" charset="0"/>
                        </a:rPr>
                        <a:t>88.2%</a:t>
                      </a:r>
                    </a:p>
                  </a:txBody>
                  <a:tcPr anchor="ctr"/>
                </a:tc>
                <a:tc>
                  <a:txBody>
                    <a:bodyPr/>
                    <a:lstStyle/>
                    <a:p>
                      <a:pPr>
                        <a:buNone/>
                      </a:pPr>
                      <a:r>
                        <a:rPr lang="en-GB" b="1">
                          <a:latin typeface="Aptos" panose="020B0004020202020204" pitchFamily="34" charset="0"/>
                        </a:rPr>
                        <a:t>59.9%</a:t>
                      </a:r>
                    </a:p>
                  </a:txBody>
                  <a:tcPr anchor="ctr"/>
                </a:tc>
                <a:tc>
                  <a:txBody>
                    <a:bodyPr/>
                    <a:lstStyle/>
                    <a:p>
                      <a:pPr>
                        <a:buNone/>
                      </a:pPr>
                      <a:r>
                        <a:rPr lang="en-GB" b="1">
                          <a:latin typeface="Aptos" panose="020B0004020202020204" pitchFamily="34" charset="0"/>
                        </a:rPr>
                        <a:t>38.3%</a:t>
                      </a:r>
                    </a:p>
                  </a:txBody>
                  <a:tcPr anchor="ctr"/>
                </a:tc>
                <a:tc>
                  <a:txBody>
                    <a:bodyPr/>
                    <a:lstStyle/>
                    <a:p>
                      <a:pPr>
                        <a:buNone/>
                      </a:pPr>
                      <a:r>
                        <a:rPr lang="en-GB" b="1">
                          <a:latin typeface="Aptos" panose="020B0004020202020204" pitchFamily="34" charset="0"/>
                        </a:rPr>
                        <a:t>87.2%</a:t>
                      </a:r>
                    </a:p>
                  </a:txBody>
                  <a:tcPr anchor="ctr"/>
                </a:tc>
                <a:tc>
                  <a:txBody>
                    <a:bodyPr/>
                    <a:lstStyle/>
                    <a:p>
                      <a:pPr>
                        <a:buNone/>
                      </a:pPr>
                      <a:r>
                        <a:rPr lang="en-GB" b="1">
                          <a:latin typeface="Aptos" panose="020B0004020202020204" pitchFamily="34" charset="0"/>
                        </a:rPr>
                        <a:t>71.7%</a:t>
                      </a:r>
                    </a:p>
                  </a:txBody>
                  <a:tcPr anchor="ctr"/>
                </a:tc>
                <a:tc>
                  <a:txBody>
                    <a:bodyPr/>
                    <a:lstStyle/>
                    <a:p>
                      <a:pPr>
                        <a:buNone/>
                      </a:pPr>
                      <a:r>
                        <a:rPr lang="en-GB" b="1" dirty="0">
                          <a:latin typeface="Aptos" panose="020B0004020202020204" pitchFamily="34" charset="0"/>
                        </a:rPr>
                        <a:t>97.3%</a:t>
                      </a:r>
                    </a:p>
                  </a:txBody>
                  <a:tcPr anchor="ctr"/>
                </a:tc>
                <a:extLst>
                  <a:ext uri="{0D108BD9-81ED-4DB2-BD59-A6C34878D82A}">
                    <a16:rowId xmlns:a16="http://schemas.microsoft.com/office/drawing/2014/main" val="1960338215"/>
                  </a:ext>
                </a:extLst>
              </a:tr>
              <a:tr h="715768">
                <a:tc>
                  <a:txBody>
                    <a:bodyPr/>
                    <a:lstStyle/>
                    <a:p>
                      <a:pPr>
                        <a:buNone/>
                      </a:pPr>
                      <a:r>
                        <a:rPr lang="en-GB" b="1">
                          <a:latin typeface="Aptos" panose="020B0004020202020204" pitchFamily="34" charset="0"/>
                        </a:rPr>
                        <a:t>Decision Tree</a:t>
                      </a:r>
                    </a:p>
                  </a:txBody>
                  <a:tcPr anchor="ctr"/>
                </a:tc>
                <a:tc>
                  <a:txBody>
                    <a:bodyPr/>
                    <a:lstStyle/>
                    <a:p>
                      <a:pPr>
                        <a:buNone/>
                      </a:pPr>
                      <a:r>
                        <a:rPr lang="en-GB" b="1">
                          <a:latin typeface="Aptos" panose="020B0004020202020204" pitchFamily="34" charset="0"/>
                        </a:rPr>
                        <a:t>72.4%</a:t>
                      </a:r>
                    </a:p>
                  </a:txBody>
                  <a:tcPr anchor="ctr"/>
                </a:tc>
                <a:tc>
                  <a:txBody>
                    <a:bodyPr/>
                    <a:lstStyle/>
                    <a:p>
                      <a:pPr>
                        <a:buNone/>
                      </a:pPr>
                      <a:r>
                        <a:rPr lang="en-GB" b="1" dirty="0">
                          <a:latin typeface="Aptos" panose="020B0004020202020204" pitchFamily="34" charset="0"/>
                        </a:rPr>
                        <a:t>0.450</a:t>
                      </a:r>
                    </a:p>
                  </a:txBody>
                  <a:tcPr anchor="ctr"/>
                </a:tc>
                <a:tc>
                  <a:txBody>
                    <a:bodyPr/>
                    <a:lstStyle/>
                    <a:p>
                      <a:pPr>
                        <a:buNone/>
                      </a:pPr>
                      <a:r>
                        <a:rPr lang="en-GB" b="1">
                          <a:latin typeface="Aptos" panose="020B0004020202020204" pitchFamily="34" charset="0"/>
                        </a:rPr>
                        <a:t>87.8%</a:t>
                      </a:r>
                    </a:p>
                  </a:txBody>
                  <a:tcPr anchor="ctr"/>
                </a:tc>
                <a:tc>
                  <a:txBody>
                    <a:bodyPr/>
                    <a:lstStyle/>
                    <a:p>
                      <a:pPr>
                        <a:buNone/>
                      </a:pPr>
                      <a:r>
                        <a:rPr lang="en-GB" b="1">
                          <a:latin typeface="Aptos" panose="020B0004020202020204" pitchFamily="34" charset="0"/>
                        </a:rPr>
                        <a:t>59.4%</a:t>
                      </a:r>
                    </a:p>
                  </a:txBody>
                  <a:tcPr anchor="ctr"/>
                </a:tc>
                <a:tc>
                  <a:txBody>
                    <a:bodyPr/>
                    <a:lstStyle/>
                    <a:p>
                      <a:pPr>
                        <a:buNone/>
                      </a:pPr>
                      <a:r>
                        <a:rPr lang="en-GB" b="1">
                          <a:latin typeface="Aptos" panose="020B0004020202020204" pitchFamily="34" charset="0"/>
                        </a:rPr>
                        <a:t>39.2%</a:t>
                      </a:r>
                    </a:p>
                  </a:txBody>
                  <a:tcPr anchor="ctr"/>
                </a:tc>
                <a:tc>
                  <a:txBody>
                    <a:bodyPr/>
                    <a:lstStyle/>
                    <a:p>
                      <a:pPr>
                        <a:buNone/>
                      </a:pPr>
                      <a:r>
                        <a:rPr lang="en-GB" b="1">
                          <a:latin typeface="Aptos" panose="020B0004020202020204" pitchFamily="34" charset="0"/>
                        </a:rPr>
                        <a:t>86.9%</a:t>
                      </a:r>
                    </a:p>
                  </a:txBody>
                  <a:tcPr anchor="ctr"/>
                </a:tc>
                <a:tc>
                  <a:txBody>
                    <a:bodyPr/>
                    <a:lstStyle/>
                    <a:p>
                      <a:pPr>
                        <a:buNone/>
                      </a:pPr>
                      <a:r>
                        <a:rPr lang="en-GB" b="1">
                          <a:latin typeface="Aptos" panose="020B0004020202020204" pitchFamily="34" charset="0"/>
                        </a:rPr>
                        <a:t>66.5%</a:t>
                      </a:r>
                    </a:p>
                  </a:txBody>
                  <a:tcPr anchor="ctr"/>
                </a:tc>
                <a:tc>
                  <a:txBody>
                    <a:bodyPr/>
                    <a:lstStyle/>
                    <a:p>
                      <a:pPr>
                        <a:buNone/>
                      </a:pPr>
                      <a:r>
                        <a:rPr lang="en-GB" b="1" dirty="0">
                          <a:latin typeface="Aptos" panose="020B0004020202020204" pitchFamily="34" charset="0"/>
                        </a:rPr>
                        <a:t>97.1%</a:t>
                      </a:r>
                    </a:p>
                  </a:txBody>
                  <a:tcPr anchor="ctr"/>
                </a:tc>
                <a:extLst>
                  <a:ext uri="{0D108BD9-81ED-4DB2-BD59-A6C34878D82A}">
                    <a16:rowId xmlns:a16="http://schemas.microsoft.com/office/drawing/2014/main" val="780457006"/>
                  </a:ext>
                </a:extLst>
              </a:tr>
              <a:tr h="414691">
                <a:tc>
                  <a:txBody>
                    <a:bodyPr/>
                    <a:lstStyle/>
                    <a:p>
                      <a:pPr>
                        <a:buNone/>
                      </a:pPr>
                      <a:r>
                        <a:rPr lang="en-GB" b="1">
                          <a:latin typeface="Aptos" panose="020B0004020202020204" pitchFamily="34" charset="0"/>
                        </a:rPr>
                        <a:t>XGBoost</a:t>
                      </a:r>
                    </a:p>
                  </a:txBody>
                  <a:tcPr anchor="ctr"/>
                </a:tc>
                <a:tc>
                  <a:txBody>
                    <a:bodyPr/>
                    <a:lstStyle/>
                    <a:p>
                      <a:pPr>
                        <a:buNone/>
                      </a:pPr>
                      <a:r>
                        <a:rPr lang="en-GB" b="1">
                          <a:latin typeface="Aptos" panose="020B0004020202020204" pitchFamily="34" charset="0"/>
                        </a:rPr>
                        <a:t>72.6%</a:t>
                      </a:r>
                    </a:p>
                  </a:txBody>
                  <a:tcPr anchor="ctr"/>
                </a:tc>
                <a:tc>
                  <a:txBody>
                    <a:bodyPr/>
                    <a:lstStyle/>
                    <a:p>
                      <a:pPr>
                        <a:buNone/>
                      </a:pPr>
                      <a:r>
                        <a:rPr lang="en-GB" b="1">
                          <a:latin typeface="Aptos" panose="020B0004020202020204" pitchFamily="34" charset="0"/>
                        </a:rPr>
                        <a:t>0.462</a:t>
                      </a:r>
                    </a:p>
                  </a:txBody>
                  <a:tcPr anchor="ctr"/>
                </a:tc>
                <a:tc>
                  <a:txBody>
                    <a:bodyPr/>
                    <a:lstStyle/>
                    <a:p>
                      <a:pPr>
                        <a:buNone/>
                      </a:pPr>
                      <a:r>
                        <a:rPr lang="en-GB" b="1">
                          <a:latin typeface="Aptos" panose="020B0004020202020204" pitchFamily="34" charset="0"/>
                        </a:rPr>
                        <a:t>86.6%</a:t>
                      </a:r>
                    </a:p>
                  </a:txBody>
                  <a:tcPr anchor="ctr"/>
                </a:tc>
                <a:tc>
                  <a:txBody>
                    <a:bodyPr/>
                    <a:lstStyle/>
                    <a:p>
                      <a:pPr>
                        <a:buNone/>
                      </a:pPr>
                      <a:r>
                        <a:rPr lang="en-GB" b="1">
                          <a:latin typeface="Aptos" panose="020B0004020202020204" pitchFamily="34" charset="0"/>
                        </a:rPr>
                        <a:t>62.1%</a:t>
                      </a:r>
                    </a:p>
                  </a:txBody>
                  <a:tcPr anchor="ctr"/>
                </a:tc>
                <a:tc>
                  <a:txBody>
                    <a:bodyPr/>
                    <a:lstStyle/>
                    <a:p>
                      <a:pPr>
                        <a:buNone/>
                      </a:pPr>
                      <a:r>
                        <a:rPr lang="en-GB" b="1">
                          <a:latin typeface="Aptos" panose="020B0004020202020204" pitchFamily="34" charset="0"/>
                        </a:rPr>
                        <a:t>40.9%</a:t>
                      </a:r>
                    </a:p>
                  </a:txBody>
                  <a:tcPr anchor="ctr"/>
                </a:tc>
                <a:tc>
                  <a:txBody>
                    <a:bodyPr/>
                    <a:lstStyle/>
                    <a:p>
                      <a:pPr>
                        <a:buNone/>
                      </a:pPr>
                      <a:r>
                        <a:rPr lang="en-GB" b="1">
                          <a:latin typeface="Aptos" panose="020B0004020202020204" pitchFamily="34" charset="0"/>
                        </a:rPr>
                        <a:t>85.6%</a:t>
                      </a:r>
                    </a:p>
                  </a:txBody>
                  <a:tcPr anchor="ctr"/>
                </a:tc>
                <a:tc>
                  <a:txBody>
                    <a:bodyPr/>
                    <a:lstStyle/>
                    <a:p>
                      <a:pPr>
                        <a:buNone/>
                      </a:pPr>
                      <a:r>
                        <a:rPr lang="en-GB" b="1">
                          <a:latin typeface="Aptos" panose="020B0004020202020204" pitchFamily="34" charset="0"/>
                        </a:rPr>
                        <a:t>70.9%</a:t>
                      </a:r>
                    </a:p>
                  </a:txBody>
                  <a:tcPr anchor="ctr"/>
                </a:tc>
                <a:tc>
                  <a:txBody>
                    <a:bodyPr/>
                    <a:lstStyle/>
                    <a:p>
                      <a:pPr>
                        <a:buNone/>
                      </a:pPr>
                      <a:r>
                        <a:rPr lang="en-GB" b="1" dirty="0">
                          <a:latin typeface="Aptos" panose="020B0004020202020204" pitchFamily="34" charset="0"/>
                        </a:rPr>
                        <a:t>97.2%</a:t>
                      </a:r>
                    </a:p>
                  </a:txBody>
                  <a:tcPr anchor="ctr"/>
                </a:tc>
                <a:extLst>
                  <a:ext uri="{0D108BD9-81ED-4DB2-BD59-A6C34878D82A}">
                    <a16:rowId xmlns:a16="http://schemas.microsoft.com/office/drawing/2014/main" val="2475194806"/>
                  </a:ext>
                </a:extLst>
              </a:tr>
              <a:tr h="715768">
                <a:tc>
                  <a:txBody>
                    <a:bodyPr/>
                    <a:lstStyle/>
                    <a:p>
                      <a:pPr>
                        <a:buNone/>
                      </a:pPr>
                      <a:r>
                        <a:rPr lang="en-GB" b="1" dirty="0">
                          <a:solidFill>
                            <a:schemeClr val="accent5">
                              <a:lumMod val="50000"/>
                            </a:schemeClr>
                          </a:solidFill>
                          <a:latin typeface="Aptos" panose="020B0004020202020204" pitchFamily="34" charset="0"/>
                        </a:rPr>
                        <a:t>Random Forest</a:t>
                      </a:r>
                    </a:p>
                  </a:txBody>
                  <a:tcPr anchor="ctr"/>
                </a:tc>
                <a:tc>
                  <a:txBody>
                    <a:bodyPr/>
                    <a:lstStyle/>
                    <a:p>
                      <a:pPr>
                        <a:buNone/>
                      </a:pPr>
                      <a:r>
                        <a:rPr lang="en-GB" b="1" dirty="0">
                          <a:solidFill>
                            <a:schemeClr val="accent5">
                              <a:lumMod val="50000"/>
                            </a:schemeClr>
                          </a:solidFill>
                          <a:latin typeface="Aptos" panose="020B0004020202020204" pitchFamily="34" charset="0"/>
                        </a:rPr>
                        <a:t>78.1%</a:t>
                      </a:r>
                    </a:p>
                  </a:txBody>
                  <a:tcPr anchor="ctr"/>
                </a:tc>
                <a:tc>
                  <a:txBody>
                    <a:bodyPr/>
                    <a:lstStyle/>
                    <a:p>
                      <a:pPr>
                        <a:buNone/>
                      </a:pPr>
                      <a:r>
                        <a:rPr lang="en-GB" b="1" dirty="0">
                          <a:solidFill>
                            <a:schemeClr val="accent5">
                              <a:lumMod val="50000"/>
                            </a:schemeClr>
                          </a:solidFill>
                          <a:latin typeface="Aptos" panose="020B0004020202020204" pitchFamily="34" charset="0"/>
                        </a:rPr>
                        <a:t>0.471</a:t>
                      </a:r>
                    </a:p>
                  </a:txBody>
                  <a:tcPr anchor="ctr"/>
                </a:tc>
                <a:tc>
                  <a:txBody>
                    <a:bodyPr/>
                    <a:lstStyle/>
                    <a:p>
                      <a:pPr>
                        <a:buNone/>
                      </a:pPr>
                      <a:r>
                        <a:rPr lang="en-GB" b="1" dirty="0">
                          <a:solidFill>
                            <a:schemeClr val="accent5">
                              <a:lumMod val="50000"/>
                            </a:schemeClr>
                          </a:solidFill>
                          <a:latin typeface="Aptos" panose="020B0004020202020204" pitchFamily="34" charset="0"/>
                        </a:rPr>
                        <a:t>86.9%</a:t>
                      </a:r>
                    </a:p>
                  </a:txBody>
                  <a:tcPr anchor="ctr"/>
                </a:tc>
                <a:tc>
                  <a:txBody>
                    <a:bodyPr/>
                    <a:lstStyle/>
                    <a:p>
                      <a:pPr>
                        <a:buNone/>
                      </a:pPr>
                      <a:r>
                        <a:rPr lang="en-GB" b="1" dirty="0">
                          <a:solidFill>
                            <a:schemeClr val="accent5">
                              <a:lumMod val="50000"/>
                            </a:schemeClr>
                          </a:solidFill>
                          <a:latin typeface="Aptos" panose="020B0004020202020204" pitchFamily="34" charset="0"/>
                        </a:rPr>
                        <a:t>62.3%</a:t>
                      </a:r>
                    </a:p>
                  </a:txBody>
                  <a:tcPr anchor="ctr"/>
                </a:tc>
                <a:tc>
                  <a:txBody>
                    <a:bodyPr/>
                    <a:lstStyle/>
                    <a:p>
                      <a:pPr>
                        <a:buNone/>
                      </a:pPr>
                      <a:r>
                        <a:rPr lang="en-GB" b="1" dirty="0">
                          <a:solidFill>
                            <a:schemeClr val="accent5">
                              <a:lumMod val="50000"/>
                            </a:schemeClr>
                          </a:solidFill>
                          <a:latin typeface="Aptos" panose="020B0004020202020204" pitchFamily="34" charset="0"/>
                        </a:rPr>
                        <a:t>42.1%</a:t>
                      </a:r>
                    </a:p>
                  </a:txBody>
                  <a:tcPr anchor="ctr"/>
                </a:tc>
                <a:tc>
                  <a:txBody>
                    <a:bodyPr/>
                    <a:lstStyle/>
                    <a:p>
                      <a:pPr>
                        <a:buNone/>
                      </a:pPr>
                      <a:r>
                        <a:rPr lang="en-GB" b="1" dirty="0">
                          <a:solidFill>
                            <a:schemeClr val="accent5">
                              <a:lumMod val="50000"/>
                            </a:schemeClr>
                          </a:solidFill>
                          <a:latin typeface="Aptos" panose="020B0004020202020204" pitchFamily="34" charset="0"/>
                        </a:rPr>
                        <a:t>86.1%</a:t>
                      </a:r>
                    </a:p>
                  </a:txBody>
                  <a:tcPr anchor="ctr"/>
                </a:tc>
                <a:tc>
                  <a:txBody>
                    <a:bodyPr/>
                    <a:lstStyle/>
                    <a:p>
                      <a:pPr>
                        <a:buNone/>
                      </a:pPr>
                      <a:r>
                        <a:rPr lang="en-GB" b="1" dirty="0">
                          <a:solidFill>
                            <a:schemeClr val="accent5">
                              <a:lumMod val="50000"/>
                            </a:schemeClr>
                          </a:solidFill>
                          <a:latin typeface="Aptos" panose="020B0004020202020204" pitchFamily="34" charset="0"/>
                        </a:rPr>
                        <a:t>70.9%</a:t>
                      </a:r>
                    </a:p>
                  </a:txBody>
                  <a:tcPr anchor="ctr"/>
                </a:tc>
                <a:tc>
                  <a:txBody>
                    <a:bodyPr/>
                    <a:lstStyle/>
                    <a:p>
                      <a:pPr>
                        <a:buNone/>
                      </a:pPr>
                      <a:r>
                        <a:rPr lang="en-GB" b="1" dirty="0">
                          <a:solidFill>
                            <a:schemeClr val="accent5">
                              <a:lumMod val="50000"/>
                            </a:schemeClr>
                          </a:solidFill>
                          <a:latin typeface="Aptos" panose="020B0004020202020204" pitchFamily="34" charset="0"/>
                        </a:rPr>
                        <a:t>97.4%</a:t>
                      </a:r>
                    </a:p>
                  </a:txBody>
                  <a:tcPr anchor="ctr"/>
                </a:tc>
                <a:extLst>
                  <a:ext uri="{0D108BD9-81ED-4DB2-BD59-A6C34878D82A}">
                    <a16:rowId xmlns:a16="http://schemas.microsoft.com/office/drawing/2014/main" val="399319252"/>
                  </a:ext>
                </a:extLst>
              </a:tr>
            </a:tbl>
          </a:graphicData>
        </a:graphic>
      </p:graphicFrame>
    </p:spTree>
    <p:extLst>
      <p:ext uri="{BB962C8B-B14F-4D97-AF65-F5344CB8AC3E}">
        <p14:creationId xmlns:p14="http://schemas.microsoft.com/office/powerpoint/2010/main" val="2297400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97BA49-299B-A52D-10CA-E1158DB52596}"/>
              </a:ext>
            </a:extLst>
          </p:cNvPr>
          <p:cNvSpPr>
            <a:spLocks noGrp="1"/>
          </p:cNvSpPr>
          <p:nvPr>
            <p:ph type="title"/>
          </p:nvPr>
        </p:nvSpPr>
        <p:spPr>
          <a:xfrm>
            <a:off x="713232" y="200416"/>
            <a:ext cx="8768971" cy="701458"/>
          </a:xfrm>
        </p:spPr>
        <p:txBody>
          <a:bodyPr>
            <a:normAutofit/>
          </a:bodyPr>
          <a:lstStyle/>
          <a:p>
            <a:pPr>
              <a:lnSpc>
                <a:spcPct val="90000"/>
              </a:lnSpc>
            </a:pPr>
            <a:r>
              <a:rPr lang="en-GB" sz="3400" dirty="0">
                <a:latin typeface="Aptos Black" panose="020B0004020202020204" pitchFamily="34" charset="0"/>
              </a:rPr>
              <a:t>Feature Importance (Random Forest)</a:t>
            </a:r>
          </a:p>
        </p:txBody>
      </p:sp>
      <p:cxnSp>
        <p:nvCxnSpPr>
          <p:cNvPr id="15" name="Straight Connector 14">
            <a:extLst>
              <a:ext uri="{FF2B5EF4-FFF2-40B4-BE49-F238E27FC236}">
                <a16:creationId xmlns:a16="http://schemas.microsoft.com/office/drawing/2014/main" id="{753FE100-D0AB-4AE2-824B-60CFA31EC6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495E778E-9010-0D85-06A6-2DA34E6EAE47}"/>
              </a:ext>
            </a:extLst>
          </p:cNvPr>
          <p:cNvSpPr>
            <a:spLocks noGrp="1"/>
          </p:cNvSpPr>
          <p:nvPr>
            <p:ph idx="1"/>
          </p:nvPr>
        </p:nvSpPr>
        <p:spPr>
          <a:xfrm>
            <a:off x="358139" y="1422093"/>
            <a:ext cx="6443493" cy="4715657"/>
          </a:xfrm>
        </p:spPr>
        <p:txBody>
          <a:bodyPr>
            <a:normAutofit/>
          </a:bodyPr>
          <a:lstStyle/>
          <a:p>
            <a:pPr>
              <a:buNone/>
            </a:pPr>
            <a:r>
              <a:rPr lang="en-US" sz="2800" b="1" dirty="0">
                <a:latin typeface="Aptos ExtraBold" panose="020B0004020202020204" pitchFamily="34" charset="0"/>
              </a:rPr>
              <a:t>Top Features (Relative Importance):</a:t>
            </a:r>
            <a:endParaRPr lang="en-US" sz="2800" dirty="0">
              <a:latin typeface="Aptos ExtraBold" panose="020B0004020202020204" pitchFamily="34" charset="0"/>
            </a:endParaRPr>
          </a:p>
          <a:p>
            <a:pPr>
              <a:buFont typeface="Arial" panose="020B0604020202020204" pitchFamily="34" charset="0"/>
              <a:buChar char="•"/>
            </a:pPr>
            <a:r>
              <a:rPr lang="en-US" sz="2800" dirty="0">
                <a:latin typeface="Aptos ExtraBold" panose="020B0004020202020204" pitchFamily="34" charset="0"/>
              </a:rPr>
              <a:t>Fasting Glucose (100)</a:t>
            </a:r>
          </a:p>
          <a:p>
            <a:pPr>
              <a:buFont typeface="Arial" panose="020B0604020202020204" pitchFamily="34" charset="0"/>
              <a:buChar char="•"/>
            </a:pPr>
            <a:r>
              <a:rPr lang="en-US" sz="2800" dirty="0">
                <a:latin typeface="Aptos ExtraBold" panose="020B0004020202020204" pitchFamily="34" charset="0"/>
              </a:rPr>
              <a:t>Age (42)</a:t>
            </a:r>
          </a:p>
          <a:p>
            <a:pPr>
              <a:buFont typeface="Arial" panose="020B0604020202020204" pitchFamily="34" charset="0"/>
              <a:buChar char="•"/>
            </a:pPr>
            <a:r>
              <a:rPr lang="en-US" sz="2800" dirty="0">
                <a:latin typeface="Aptos ExtraBold" panose="020B0004020202020204" pitchFamily="34" charset="0"/>
              </a:rPr>
              <a:t>Insulin (38)</a:t>
            </a:r>
          </a:p>
          <a:p>
            <a:pPr>
              <a:buFont typeface="Arial" panose="020B0604020202020204" pitchFamily="34" charset="0"/>
              <a:buChar char="•"/>
            </a:pPr>
            <a:r>
              <a:rPr lang="en-US" sz="2800" dirty="0">
                <a:latin typeface="Aptos ExtraBold" panose="020B0004020202020204" pitchFamily="34" charset="0"/>
              </a:rPr>
              <a:t>Waist Circumference (31)</a:t>
            </a:r>
          </a:p>
          <a:p>
            <a:pPr>
              <a:buFont typeface="Arial" panose="020B0604020202020204" pitchFamily="34" charset="0"/>
              <a:buChar char="•"/>
            </a:pPr>
            <a:r>
              <a:rPr lang="en-US" sz="2800" dirty="0">
                <a:latin typeface="Aptos ExtraBold" panose="020B0004020202020204" pitchFamily="34" charset="0"/>
              </a:rPr>
              <a:t>Diabetes History (28)</a:t>
            </a:r>
          </a:p>
          <a:p>
            <a:pPr>
              <a:buFont typeface="Arial" panose="020B0604020202020204" pitchFamily="34" charset="0"/>
              <a:buChar char="•"/>
            </a:pPr>
            <a:r>
              <a:rPr lang="en-US" sz="2800" dirty="0">
                <a:latin typeface="Aptos ExtraBold" panose="020B0004020202020204" pitchFamily="34" charset="0"/>
              </a:rPr>
              <a:t>Systolic Blood Pressure (19)</a:t>
            </a:r>
          </a:p>
        </p:txBody>
      </p:sp>
      <p:pic>
        <p:nvPicPr>
          <p:cNvPr id="17" name="Graphic 16" descr="Kidney">
            <a:extLst>
              <a:ext uri="{FF2B5EF4-FFF2-40B4-BE49-F238E27FC236}">
                <a16:creationId xmlns:a16="http://schemas.microsoft.com/office/drawing/2014/main" id="{62552A79-7E6B-84C0-8964-662D6175AD5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55179" y="1924386"/>
            <a:ext cx="4375829" cy="4375829"/>
          </a:xfrm>
          <a:prstGeom prst="rect">
            <a:avLst/>
          </a:prstGeom>
        </p:spPr>
      </p:pic>
    </p:spTree>
    <p:extLst>
      <p:ext uri="{BB962C8B-B14F-4D97-AF65-F5344CB8AC3E}">
        <p14:creationId xmlns:p14="http://schemas.microsoft.com/office/powerpoint/2010/main" val="3387635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2F8224F-9276-97E2-AA41-2549E3204518}"/>
              </a:ext>
            </a:extLst>
          </p:cNvPr>
          <p:cNvSpPr>
            <a:spLocks noGrp="1"/>
          </p:cNvSpPr>
          <p:nvPr>
            <p:ph type="title"/>
          </p:nvPr>
        </p:nvSpPr>
        <p:spPr>
          <a:xfrm>
            <a:off x="640080" y="914399"/>
            <a:ext cx="3000587" cy="4160520"/>
          </a:xfrm>
        </p:spPr>
        <p:txBody>
          <a:bodyPr anchor="t">
            <a:normAutofit/>
          </a:bodyPr>
          <a:lstStyle/>
          <a:p>
            <a:r>
              <a:rPr lang="en-GB" sz="3300">
                <a:latin typeface="Aptos Black" panose="020B0004020202020204" pitchFamily="34" charset="0"/>
              </a:rPr>
              <a:t>Key Findings &amp; Interpretation</a:t>
            </a:r>
          </a:p>
        </p:txBody>
      </p:sp>
      <p:cxnSp>
        <p:nvCxnSpPr>
          <p:cNvPr id="11" name="Straight Connector 10">
            <a:extLst>
              <a:ext uri="{FF2B5EF4-FFF2-40B4-BE49-F238E27FC236}">
                <a16:creationId xmlns:a16="http://schemas.microsoft.com/office/drawing/2014/main" id="{05ADA91C-AD52-A530-A898-AD6E6987459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C3BEFC3C-28F9-C1C3-DFEC-E798EEDC4356}"/>
              </a:ext>
            </a:extLst>
          </p:cNvPr>
          <p:cNvGraphicFramePr>
            <a:graphicFrameLocks noGrp="1"/>
          </p:cNvGraphicFramePr>
          <p:nvPr>
            <p:ph idx="1"/>
            <p:extLst>
              <p:ext uri="{D42A27DB-BD31-4B8C-83A1-F6EECF244321}">
                <p14:modId xmlns:p14="http://schemas.microsoft.com/office/powerpoint/2010/main" val="88302651"/>
              </p:ext>
            </p:extLst>
          </p:nvPr>
        </p:nvGraphicFramePr>
        <p:xfrm>
          <a:off x="4303332" y="891606"/>
          <a:ext cx="7216416" cy="51112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23406240"/>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223</TotalTime>
  <Words>2500</Words>
  <Application>Microsoft Office PowerPoint</Application>
  <PresentationFormat>Widescreen</PresentationFormat>
  <Paragraphs>201</Paragraphs>
  <Slides>14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Aptos Black</vt:lpstr>
      <vt:lpstr>Aptos ExtraBold</vt:lpstr>
      <vt:lpstr>Arial</vt:lpstr>
      <vt:lpstr>Grandview Display</vt:lpstr>
      <vt:lpstr>DashVTI</vt:lpstr>
      <vt:lpstr>Comparative Evaluation of Machine Learning Algorithms for Three-Class Diabetes Classification Using NHANES Data</vt:lpstr>
      <vt:lpstr>Background</vt:lpstr>
      <vt:lpstr>Research Motivation</vt:lpstr>
      <vt:lpstr>Study Objectives</vt:lpstr>
      <vt:lpstr>Data &amp; Feature Selection</vt:lpstr>
      <vt:lpstr>Machine Learning Models</vt:lpstr>
      <vt:lpstr>Model Performance Summary</vt:lpstr>
      <vt:lpstr>Feature Importance (Random Forest)</vt:lpstr>
      <vt:lpstr>Key Findings &amp; Interpretation</vt:lpstr>
      <vt:lpstr>Practical Implications</vt:lpstr>
      <vt:lpstr>Limitations &amp; Future Work</vt:lpstr>
      <vt:lpstr>Conclusion &amp; Recommendations</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Taiwo Ayeni</dc:creator>
  <cp:lastModifiedBy>Taiwo Ayeni</cp:lastModifiedBy>
  <cp:revision>1</cp:revision>
  <dcterms:created xsi:type="dcterms:W3CDTF">2025-07-23T16:03:42Z</dcterms:created>
  <dcterms:modified xsi:type="dcterms:W3CDTF">2025-07-24T04:40:13Z</dcterms:modified>
</cp:coreProperties>
</file>